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2" r:id="rId1"/>
  </p:sldMasterIdLst>
  <p:notesMasterIdLst>
    <p:notesMasterId r:id="rId29"/>
  </p:notesMasterIdLst>
  <p:handoutMasterIdLst>
    <p:handoutMasterId r:id="rId30"/>
  </p:handoutMasterIdLst>
  <p:sldIdLst>
    <p:sldId id="256" r:id="rId2"/>
    <p:sldId id="346" r:id="rId3"/>
    <p:sldId id="257" r:id="rId4"/>
    <p:sldId id="310" r:id="rId5"/>
    <p:sldId id="363" r:id="rId6"/>
    <p:sldId id="366" r:id="rId7"/>
    <p:sldId id="296" r:id="rId8"/>
    <p:sldId id="297" r:id="rId9"/>
    <p:sldId id="343" r:id="rId10"/>
    <p:sldId id="347" r:id="rId11"/>
    <p:sldId id="348" r:id="rId12"/>
    <p:sldId id="350" r:id="rId13"/>
    <p:sldId id="351" r:id="rId14"/>
    <p:sldId id="352" r:id="rId15"/>
    <p:sldId id="354" r:id="rId16"/>
    <p:sldId id="355" r:id="rId17"/>
    <p:sldId id="361" r:id="rId18"/>
    <p:sldId id="357" r:id="rId19"/>
    <p:sldId id="358" r:id="rId20"/>
    <p:sldId id="367" r:id="rId21"/>
    <p:sldId id="371" r:id="rId22"/>
    <p:sldId id="369" r:id="rId23"/>
    <p:sldId id="335" r:id="rId24"/>
    <p:sldId id="368" r:id="rId25"/>
    <p:sldId id="372" r:id="rId26"/>
    <p:sldId id="373" r:id="rId27"/>
    <p:sldId id="374" r:id="rId2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FFFFF"/>
  </p:clrMru>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4" autoAdjust="0"/>
    <p:restoredTop sz="92154" autoAdjust="0"/>
  </p:normalViewPr>
  <p:slideViewPr>
    <p:cSldViewPr>
      <p:cViewPr varScale="1">
        <p:scale>
          <a:sx n="72" d="100"/>
          <a:sy n="72" d="100"/>
        </p:scale>
        <p:origin x="-11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4710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710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4710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06695FDE-6054-4CAD-986A-D6F5AF40D5D9}"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717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7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88F34A80-50C0-4C99-9AA6-C6F62507D424}"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スライド イメージ プレースホルダ 1"/>
          <p:cNvSpPr>
            <a:spLocks noGrp="1" noRot="1" noChangeAspect="1" noTextEdit="1"/>
          </p:cNvSpPr>
          <p:nvPr>
            <p:ph type="sldImg"/>
          </p:nvPr>
        </p:nvSpPr>
        <p:spPr>
          <a:ln/>
        </p:spPr>
      </p:sp>
      <p:sp>
        <p:nvSpPr>
          <p:cNvPr id="18434" name="ノート プレースホルダ 2"/>
          <p:cNvSpPr>
            <a:spLocks noGrp="1"/>
          </p:cNvSpPr>
          <p:nvPr>
            <p:ph type="body" idx="1"/>
          </p:nvPr>
        </p:nvSpPr>
        <p:spPr>
          <a:noFill/>
          <a:ln/>
        </p:spPr>
        <p:txBody>
          <a:bodyPr/>
          <a:lstStyle/>
          <a:p>
            <a:r>
              <a:rPr lang="ja-JP" altLang="en-US" smtClean="0">
                <a:ea typeface="ＭＳ Ｐ明朝" pitchFamily="18" charset="-128"/>
              </a:rPr>
              <a:t>最近のボットは、機能毎にファイルが分割されていて、最初にダウンローダーを 　実行した後、必要なファイルを複数ダウンロードして実行させるようになっているものもある</a:t>
            </a:r>
            <a:endParaRPr lang="en-US" altLang="ja-JP" smtClean="0">
              <a:ea typeface="ＭＳ Ｐ明朝" pitchFamily="18" charset="-128"/>
            </a:endParaRPr>
          </a:p>
          <a:p>
            <a:r>
              <a:rPr lang="en-US" altLang="ja-JP" smtClean="0">
                <a:ea typeface="ＭＳ Ｐ明朝" pitchFamily="18" charset="-128"/>
              </a:rPr>
              <a:t>(</a:t>
            </a:r>
            <a:r>
              <a:rPr lang="ja-JP" altLang="en-US" smtClean="0">
                <a:ea typeface="ＭＳ Ｐ明朝" pitchFamily="18" charset="-128"/>
              </a:rPr>
              <a:t>ハーダーが複数のダウンロードサーバを操っている</a:t>
            </a:r>
            <a:r>
              <a:rPr lang="en-US" altLang="ja-JP" smtClean="0">
                <a:ea typeface="ＭＳ Ｐ明朝" pitchFamily="18" charset="-128"/>
              </a:rPr>
              <a:t>)</a:t>
            </a:r>
          </a:p>
          <a:p>
            <a:r>
              <a:rPr lang="ja-JP" altLang="en-US" smtClean="0">
                <a:ea typeface="ＭＳ Ｐ明朝" pitchFamily="18" charset="-128"/>
              </a:rPr>
              <a:t>これを連携感染と呼ぶことにした </a:t>
            </a:r>
          </a:p>
          <a:p>
            <a:endParaRPr lang="ja-JP" altLang="en-US" smtClean="0">
              <a:ea typeface="ＭＳ Ｐ明朝" pitchFamily="18" charset="-128"/>
            </a:endParaRPr>
          </a:p>
          <a:p>
            <a:endParaRPr lang="ja-JP" altLang="en-US" b="1" smtClean="0">
              <a:ea typeface="ＭＳ Ｐ明朝" pitchFamily="18" charset="-128"/>
            </a:endParaRPr>
          </a:p>
        </p:txBody>
      </p:sp>
      <p:sp>
        <p:nvSpPr>
          <p:cNvPr id="18435" name="スライド番号プレースホルダ 3"/>
          <p:cNvSpPr>
            <a:spLocks noGrp="1"/>
          </p:cNvSpPr>
          <p:nvPr>
            <p:ph type="sldNum" sz="quarter" idx="5"/>
          </p:nvPr>
        </p:nvSpPr>
        <p:spPr>
          <a:noFill/>
        </p:spPr>
        <p:txBody>
          <a:bodyPr/>
          <a:lstStyle/>
          <a:p>
            <a:fld id="{E643F3A9-B455-479B-BF8A-40AEFAD55C4E}" type="slidenum">
              <a:rPr lang="en-US" altLang="ja-JP" smtClean="0"/>
              <a:pPr/>
              <a:t>2</a:t>
            </a:fld>
            <a:endParaRPr lang="en-US"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73D6293E-7191-47E5-AE7F-5737002CCB7D}" type="slidenum">
              <a:rPr lang="en-US" altLang="ja-JP" smtClean="0"/>
              <a:pPr/>
              <a:t>15</a:t>
            </a:fld>
            <a:endParaRPr lang="en-US" altLang="ja-JP"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ja-JP" altLang="ja-JP" smtClean="0">
              <a:ea typeface="ＭＳ Ｐ明朝" pitchFamily="18"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 イメージ プレースホルダ 1"/>
          <p:cNvSpPr>
            <a:spLocks noGrp="1" noRot="1" noChangeAspect="1"/>
          </p:cNvSpPr>
          <p:nvPr>
            <p:ph type="sldImg"/>
          </p:nvPr>
        </p:nvSpPr>
        <p:spPr>
          <a:ln/>
        </p:spPr>
      </p:sp>
      <p:sp>
        <p:nvSpPr>
          <p:cNvPr id="41986" name="ノート プレースホルダ 2"/>
          <p:cNvSpPr>
            <a:spLocks noGrp="1"/>
          </p:cNvSpPr>
          <p:nvPr>
            <p:ph type="body" idx="1"/>
          </p:nvPr>
        </p:nvSpPr>
        <p:spPr>
          <a:noFill/>
          <a:ln/>
        </p:spPr>
        <p:txBody>
          <a:bodyPr/>
          <a:lstStyle/>
          <a:p>
            <a:endParaRPr lang="ja-JP" altLang="en-US" smtClean="0">
              <a:ea typeface="ＭＳ Ｐ明朝" pitchFamily="18" charset="-128"/>
            </a:endParaRPr>
          </a:p>
        </p:txBody>
      </p:sp>
      <p:sp>
        <p:nvSpPr>
          <p:cNvPr id="41987" name="スライド番号プレースホルダ 3"/>
          <p:cNvSpPr>
            <a:spLocks noGrp="1"/>
          </p:cNvSpPr>
          <p:nvPr>
            <p:ph type="sldNum" sz="quarter" idx="5"/>
          </p:nvPr>
        </p:nvSpPr>
        <p:spPr>
          <a:noFill/>
        </p:spPr>
        <p:txBody>
          <a:bodyPr/>
          <a:lstStyle/>
          <a:p>
            <a:fld id="{85857443-B128-43AA-A1ED-6A934BD09A2A}" type="slidenum">
              <a:rPr lang="en-US" altLang="ja-JP" smtClean="0"/>
              <a:pPr/>
              <a:t>16</a:t>
            </a:fld>
            <a:endParaRPr lang="en-US"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 イメージ プレースホルダ 1"/>
          <p:cNvSpPr>
            <a:spLocks noGrp="1" noRot="1" noChangeAspect="1" noTextEdit="1"/>
          </p:cNvSpPr>
          <p:nvPr>
            <p:ph type="sldImg"/>
          </p:nvPr>
        </p:nvSpPr>
        <p:spPr>
          <a:ln/>
        </p:spPr>
      </p:sp>
      <p:sp>
        <p:nvSpPr>
          <p:cNvPr id="24578" name="ノート プレースホルダ 2"/>
          <p:cNvSpPr>
            <a:spLocks noGrp="1"/>
          </p:cNvSpPr>
          <p:nvPr>
            <p:ph type="body" idx="1"/>
          </p:nvPr>
        </p:nvSpPr>
        <p:spPr>
          <a:noFill/>
          <a:ln/>
        </p:spPr>
        <p:txBody>
          <a:bodyPr/>
          <a:lstStyle/>
          <a:p>
            <a:endParaRPr lang="ja-JP" altLang="en-US" smtClean="0">
              <a:ea typeface="ＭＳ Ｐ明朝" pitchFamily="18" charset="-128"/>
            </a:endParaRPr>
          </a:p>
        </p:txBody>
      </p:sp>
      <p:sp>
        <p:nvSpPr>
          <p:cNvPr id="24579" name="スライド番号プレースホルダ 3"/>
          <p:cNvSpPr>
            <a:spLocks noGrp="1"/>
          </p:cNvSpPr>
          <p:nvPr>
            <p:ph type="sldNum" sz="quarter" idx="5"/>
          </p:nvPr>
        </p:nvSpPr>
        <p:spPr>
          <a:noFill/>
        </p:spPr>
        <p:txBody>
          <a:bodyPr/>
          <a:lstStyle/>
          <a:p>
            <a:fld id="{06BE5711-525F-46C9-8434-2696535E6C3C}" type="slidenum">
              <a:rPr lang="en-US" altLang="ja-JP" smtClean="0"/>
              <a:pPr/>
              <a:t>27</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 1"/>
          <p:cNvSpPr>
            <a:spLocks noGrp="1" noRot="1" noChangeAspect="1" noTextEdit="1"/>
          </p:cNvSpPr>
          <p:nvPr>
            <p:ph type="sldImg"/>
          </p:nvPr>
        </p:nvSpPr>
        <p:spPr>
          <a:ln/>
        </p:spPr>
      </p:sp>
      <p:sp>
        <p:nvSpPr>
          <p:cNvPr id="21506" name="ノート プレースホルダ 2"/>
          <p:cNvSpPr>
            <a:spLocks noGrp="1"/>
          </p:cNvSpPr>
          <p:nvPr>
            <p:ph type="body" idx="1"/>
          </p:nvPr>
        </p:nvSpPr>
        <p:spPr>
          <a:noFill/>
          <a:ln/>
        </p:spPr>
        <p:txBody>
          <a:bodyPr/>
          <a:lstStyle/>
          <a:p>
            <a:r>
              <a:rPr lang="ja-JP" altLang="en-US" smtClean="0">
                <a:ea typeface="ＭＳ Ｐ明朝" pitchFamily="18" charset="-128"/>
              </a:rPr>
              <a:t>複数のボットネットの合成を説明するための分かりやすい例を入れる</a:t>
            </a:r>
          </a:p>
        </p:txBody>
      </p:sp>
      <p:sp>
        <p:nvSpPr>
          <p:cNvPr id="21507" name="スライド番号プレースホルダ 3"/>
          <p:cNvSpPr>
            <a:spLocks noGrp="1"/>
          </p:cNvSpPr>
          <p:nvPr>
            <p:ph type="sldNum" sz="quarter" idx="5"/>
          </p:nvPr>
        </p:nvSpPr>
        <p:spPr>
          <a:noFill/>
        </p:spPr>
        <p:txBody>
          <a:bodyPr/>
          <a:lstStyle/>
          <a:p>
            <a:fld id="{39A8A312-48A8-40AB-B640-CF652A3EA7C4}" type="slidenum">
              <a:rPr lang="en-US" altLang="ja-JP" smtClean="0"/>
              <a:pPr/>
              <a:t>4</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 イメージ プレースホルダ 1"/>
          <p:cNvSpPr>
            <a:spLocks noGrp="1" noRot="1" noChangeAspect="1" noTextEdit="1"/>
          </p:cNvSpPr>
          <p:nvPr>
            <p:ph type="sldImg"/>
          </p:nvPr>
        </p:nvSpPr>
        <p:spPr>
          <a:ln/>
        </p:spPr>
      </p:sp>
      <p:sp>
        <p:nvSpPr>
          <p:cNvPr id="24578" name="ノート プレースホルダ 2"/>
          <p:cNvSpPr>
            <a:spLocks noGrp="1"/>
          </p:cNvSpPr>
          <p:nvPr>
            <p:ph type="body" idx="1"/>
          </p:nvPr>
        </p:nvSpPr>
        <p:spPr>
          <a:noFill/>
          <a:ln/>
        </p:spPr>
        <p:txBody>
          <a:bodyPr/>
          <a:lstStyle/>
          <a:p>
            <a:endParaRPr lang="ja-JP" altLang="en-US" smtClean="0">
              <a:ea typeface="ＭＳ Ｐ明朝" pitchFamily="18" charset="-128"/>
            </a:endParaRPr>
          </a:p>
        </p:txBody>
      </p:sp>
      <p:sp>
        <p:nvSpPr>
          <p:cNvPr id="24579" name="スライド番号プレースホルダ 3"/>
          <p:cNvSpPr>
            <a:spLocks noGrp="1"/>
          </p:cNvSpPr>
          <p:nvPr>
            <p:ph type="sldNum" sz="quarter" idx="5"/>
          </p:nvPr>
        </p:nvSpPr>
        <p:spPr>
          <a:noFill/>
        </p:spPr>
        <p:txBody>
          <a:bodyPr/>
          <a:lstStyle/>
          <a:p>
            <a:fld id="{06BE5711-525F-46C9-8434-2696535E6C3C}" type="slidenum">
              <a:rPr lang="en-US" altLang="ja-JP" smtClean="0"/>
              <a:pPr/>
              <a:t>7</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p:cNvSpPr>
            <a:spLocks noGrp="1" noRot="1" noChangeAspect="1" noTextEdit="1"/>
          </p:cNvSpPr>
          <p:nvPr>
            <p:ph type="sldImg"/>
          </p:nvPr>
        </p:nvSpPr>
        <p:spPr>
          <a:ln/>
        </p:spPr>
      </p:sp>
      <p:sp>
        <p:nvSpPr>
          <p:cNvPr id="26626" name="ノート プレースホルダ 2"/>
          <p:cNvSpPr>
            <a:spLocks noGrp="1"/>
          </p:cNvSpPr>
          <p:nvPr>
            <p:ph type="body" idx="1"/>
          </p:nvPr>
        </p:nvSpPr>
        <p:spPr>
          <a:noFill/>
          <a:ln/>
        </p:spPr>
        <p:txBody>
          <a:bodyPr/>
          <a:lstStyle/>
          <a:p>
            <a:pPr eaLnBrk="1" hangingPunct="1"/>
            <a:r>
              <a:rPr lang="ja-JP" altLang="en-US" smtClean="0">
                <a:ea typeface="ＭＳ Ｐ明朝" pitchFamily="18" charset="-128"/>
              </a:rPr>
              <a:t>攻撃通信データは定期的にリセットされる</a:t>
            </a:r>
            <a:r>
              <a:rPr lang="en-US" altLang="ja-JP" smtClean="0">
                <a:ea typeface="ＭＳ Ｐ明朝" pitchFamily="18" charset="-128"/>
              </a:rPr>
              <a:t>. </a:t>
            </a:r>
            <a:r>
              <a:rPr lang="ja-JP" altLang="en-US" smtClean="0">
                <a:ea typeface="ＭＳ Ｐ明朝" pitchFamily="18" charset="-128"/>
              </a:rPr>
              <a:t>攻撃通信データを観測単位時間に分割した（以下，スロット）</a:t>
            </a:r>
          </a:p>
          <a:p>
            <a:pPr eaLnBrk="1" hangingPunct="1"/>
            <a:r>
              <a:rPr lang="en-US" altLang="ja-JP" smtClean="0">
                <a:ea typeface="ＭＳ Ｐ明朝" pitchFamily="18" charset="-128"/>
              </a:rPr>
              <a:t>2 </a:t>
            </a:r>
            <a:r>
              <a:rPr lang="ja-JP" altLang="en-US" smtClean="0">
                <a:ea typeface="ＭＳ Ｐ明朝" pitchFamily="18" charset="-128"/>
              </a:rPr>
              <a:t>日間で</a:t>
            </a:r>
            <a:r>
              <a:rPr lang="en-US" altLang="ja-JP" smtClean="0">
                <a:ea typeface="ＭＳ Ｐ明朝" pitchFamily="18" charset="-128"/>
              </a:rPr>
              <a:t>145 </a:t>
            </a:r>
            <a:r>
              <a:rPr lang="ja-JP" altLang="en-US" smtClean="0">
                <a:ea typeface="ＭＳ Ｐ明朝" pitchFamily="18" charset="-128"/>
              </a:rPr>
              <a:t>個のスロットが生じた</a:t>
            </a:r>
          </a:p>
          <a:p>
            <a:endParaRPr lang="ja-JP" altLang="en-US" smtClean="0">
              <a:ea typeface="ＭＳ Ｐ明朝" pitchFamily="18" charset="-128"/>
            </a:endParaRPr>
          </a:p>
        </p:txBody>
      </p:sp>
      <p:sp>
        <p:nvSpPr>
          <p:cNvPr id="26627" name="スライド番号プレースホルダ 3"/>
          <p:cNvSpPr>
            <a:spLocks noGrp="1"/>
          </p:cNvSpPr>
          <p:nvPr>
            <p:ph type="sldNum" sz="quarter" idx="5"/>
          </p:nvPr>
        </p:nvSpPr>
        <p:spPr>
          <a:noFill/>
        </p:spPr>
        <p:txBody>
          <a:bodyPr/>
          <a:lstStyle/>
          <a:p>
            <a:fld id="{FF1E701C-6625-47DE-89F3-1E0E99E561EC}" type="slidenum">
              <a:rPr lang="en-US" altLang="ja-JP" smtClean="0"/>
              <a:pPr/>
              <a:t>8</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 1"/>
          <p:cNvSpPr>
            <a:spLocks noGrp="1" noRot="1" noChangeAspect="1" noTextEdit="1"/>
          </p:cNvSpPr>
          <p:nvPr>
            <p:ph type="sldImg"/>
          </p:nvPr>
        </p:nvSpPr>
        <p:spPr>
          <a:ln/>
        </p:spPr>
      </p:sp>
      <p:sp>
        <p:nvSpPr>
          <p:cNvPr id="29698" name="ノート プレースホルダ 2"/>
          <p:cNvSpPr>
            <a:spLocks noGrp="1"/>
          </p:cNvSpPr>
          <p:nvPr>
            <p:ph type="body" idx="1"/>
          </p:nvPr>
        </p:nvSpPr>
        <p:spPr>
          <a:noFill/>
          <a:ln/>
        </p:spPr>
        <p:txBody>
          <a:bodyPr/>
          <a:lstStyle/>
          <a:p>
            <a:endParaRPr lang="ja-JP" altLang="en-US" smtClean="0">
              <a:ea typeface="ＭＳ Ｐ明朝" pitchFamily="18" charset="-128"/>
            </a:endParaRPr>
          </a:p>
        </p:txBody>
      </p:sp>
      <p:sp>
        <p:nvSpPr>
          <p:cNvPr id="29699" name="スライド番号プレースホルダ 3"/>
          <p:cNvSpPr>
            <a:spLocks noGrp="1"/>
          </p:cNvSpPr>
          <p:nvPr>
            <p:ph type="sldNum" sz="quarter" idx="5"/>
          </p:nvPr>
        </p:nvSpPr>
        <p:spPr>
          <a:noFill/>
        </p:spPr>
        <p:txBody>
          <a:bodyPr/>
          <a:lstStyle/>
          <a:p>
            <a:fld id="{21211EB9-EE55-4ADC-8364-BFFB9D953D69}" type="slidenum">
              <a:rPr lang="en-US" altLang="ja-JP" smtClean="0"/>
              <a:pPr/>
              <a:t>10</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 1"/>
          <p:cNvSpPr>
            <a:spLocks noGrp="1" noRot="1" noChangeAspect="1"/>
          </p:cNvSpPr>
          <p:nvPr>
            <p:ph type="sldImg"/>
          </p:nvPr>
        </p:nvSpPr>
        <p:spPr>
          <a:ln/>
        </p:spPr>
      </p:sp>
      <p:sp>
        <p:nvSpPr>
          <p:cNvPr id="31746" name="ノート プレースホルダ 2"/>
          <p:cNvSpPr>
            <a:spLocks noGrp="1"/>
          </p:cNvSpPr>
          <p:nvPr>
            <p:ph type="body" idx="1"/>
          </p:nvPr>
        </p:nvSpPr>
        <p:spPr>
          <a:noFill/>
          <a:ln/>
        </p:spPr>
        <p:txBody>
          <a:bodyPr/>
          <a:lstStyle/>
          <a:p>
            <a:r>
              <a:rPr lang="ja-JP" altLang="en-US" smtClean="0">
                <a:ea typeface="ＭＳ Ｐ明朝" pitchFamily="18" charset="-128"/>
              </a:rPr>
              <a:t>実際に発見された連携感染</a:t>
            </a:r>
            <a:endParaRPr lang="en-US" altLang="ja-JP" smtClean="0">
              <a:ea typeface="ＭＳ Ｐ明朝" pitchFamily="18" charset="-128"/>
            </a:endParaRPr>
          </a:p>
        </p:txBody>
      </p:sp>
      <p:sp>
        <p:nvSpPr>
          <p:cNvPr id="31747" name="スライド番号プレースホルダ 3"/>
          <p:cNvSpPr>
            <a:spLocks noGrp="1"/>
          </p:cNvSpPr>
          <p:nvPr>
            <p:ph type="sldNum" sz="quarter" idx="5"/>
          </p:nvPr>
        </p:nvSpPr>
        <p:spPr>
          <a:noFill/>
        </p:spPr>
        <p:txBody>
          <a:bodyPr/>
          <a:lstStyle/>
          <a:p>
            <a:fld id="{E1A6EB1B-E49C-4041-A7FB-7C271A62EE98}" type="slidenum">
              <a:rPr lang="en-US" altLang="ja-JP" smtClean="0"/>
              <a:pPr/>
              <a:t>11</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 イメージ プレースホルダ 1"/>
          <p:cNvSpPr>
            <a:spLocks noGrp="1" noRot="1" noChangeAspect="1"/>
          </p:cNvSpPr>
          <p:nvPr>
            <p:ph type="sldImg"/>
          </p:nvPr>
        </p:nvSpPr>
        <p:spPr>
          <a:ln/>
        </p:spPr>
      </p:sp>
      <p:sp>
        <p:nvSpPr>
          <p:cNvPr id="33794" name="ノート プレースホルダ 2"/>
          <p:cNvSpPr>
            <a:spLocks noGrp="1"/>
          </p:cNvSpPr>
          <p:nvPr>
            <p:ph type="body" idx="1"/>
          </p:nvPr>
        </p:nvSpPr>
        <p:spPr>
          <a:noFill/>
          <a:ln/>
        </p:spPr>
        <p:txBody>
          <a:bodyPr/>
          <a:lstStyle/>
          <a:p>
            <a:endParaRPr lang="ja-JP" altLang="en-US" smtClean="0">
              <a:ea typeface="ＭＳ Ｐ明朝" pitchFamily="18" charset="-128"/>
            </a:endParaRPr>
          </a:p>
        </p:txBody>
      </p:sp>
      <p:sp>
        <p:nvSpPr>
          <p:cNvPr id="33795" name="スライド番号プレースホルダ 3"/>
          <p:cNvSpPr>
            <a:spLocks noGrp="1"/>
          </p:cNvSpPr>
          <p:nvPr>
            <p:ph type="sldNum" sz="quarter" idx="5"/>
          </p:nvPr>
        </p:nvSpPr>
        <p:spPr>
          <a:noFill/>
        </p:spPr>
        <p:txBody>
          <a:bodyPr/>
          <a:lstStyle/>
          <a:p>
            <a:fld id="{41416346-A71D-43E7-864F-F4F7B3B67C35}" type="slidenum">
              <a:rPr lang="en-US" altLang="ja-JP" smtClean="0"/>
              <a:pPr/>
              <a:t>12</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 イメージ プレースホルダ 1"/>
          <p:cNvSpPr>
            <a:spLocks noGrp="1" noRot="1" noChangeAspect="1"/>
          </p:cNvSpPr>
          <p:nvPr>
            <p:ph type="sldImg"/>
          </p:nvPr>
        </p:nvSpPr>
        <p:spPr>
          <a:ln/>
        </p:spPr>
      </p:sp>
      <p:sp>
        <p:nvSpPr>
          <p:cNvPr id="35842" name="ノート プレースホルダ 2"/>
          <p:cNvSpPr>
            <a:spLocks noGrp="1"/>
          </p:cNvSpPr>
          <p:nvPr>
            <p:ph type="body" idx="1"/>
          </p:nvPr>
        </p:nvSpPr>
        <p:spPr>
          <a:noFill/>
          <a:ln/>
        </p:spPr>
        <p:txBody>
          <a:bodyPr/>
          <a:lstStyle/>
          <a:p>
            <a:r>
              <a:rPr lang="en-US" altLang="ja-JP" dirty="0" smtClean="0">
                <a:ea typeface="ＭＳ Ｐ明朝" pitchFamily="18" charset="-128"/>
              </a:rPr>
              <a:t>PE</a:t>
            </a:r>
            <a:r>
              <a:rPr lang="ja-JP" altLang="en-US" dirty="0" smtClean="0">
                <a:ea typeface="ＭＳ Ｐ明朝" pitchFamily="18" charset="-128"/>
              </a:rPr>
              <a:t>を</a:t>
            </a:r>
            <a:r>
              <a:rPr lang="en-US" altLang="ja-JP" dirty="0" smtClean="0">
                <a:ea typeface="ＭＳ Ｐ明朝" pitchFamily="18" charset="-128"/>
              </a:rPr>
              <a:t>DL</a:t>
            </a:r>
            <a:r>
              <a:rPr lang="ja-JP" altLang="en-US" dirty="0" smtClean="0">
                <a:ea typeface="ＭＳ Ｐ明朝" pitchFamily="18" charset="-128"/>
              </a:rPr>
              <a:t>するサーバーは分散されている</a:t>
            </a:r>
          </a:p>
        </p:txBody>
      </p:sp>
      <p:sp>
        <p:nvSpPr>
          <p:cNvPr id="35843" name="スライド番号プレースホルダ 3"/>
          <p:cNvSpPr>
            <a:spLocks noGrp="1"/>
          </p:cNvSpPr>
          <p:nvPr>
            <p:ph type="sldNum" sz="quarter" idx="5"/>
          </p:nvPr>
        </p:nvSpPr>
        <p:spPr>
          <a:noFill/>
        </p:spPr>
        <p:txBody>
          <a:bodyPr/>
          <a:lstStyle/>
          <a:p>
            <a:fld id="{A9EE82E7-7DF5-4A69-952B-06FDCA695F8F}" type="slidenum">
              <a:rPr lang="en-US" altLang="ja-JP" smtClean="0"/>
              <a:pPr/>
              <a:t>13</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 1"/>
          <p:cNvSpPr>
            <a:spLocks noGrp="1" noRot="1" noChangeAspect="1"/>
          </p:cNvSpPr>
          <p:nvPr>
            <p:ph type="sldImg"/>
          </p:nvPr>
        </p:nvSpPr>
        <p:spPr>
          <a:ln/>
        </p:spPr>
      </p:sp>
      <p:sp>
        <p:nvSpPr>
          <p:cNvPr id="37890" name="ノート プレースホルダ 2"/>
          <p:cNvSpPr>
            <a:spLocks noGrp="1"/>
          </p:cNvSpPr>
          <p:nvPr>
            <p:ph type="body" idx="1"/>
          </p:nvPr>
        </p:nvSpPr>
        <p:spPr>
          <a:noFill/>
          <a:ln/>
        </p:spPr>
        <p:txBody>
          <a:bodyPr/>
          <a:lstStyle/>
          <a:p>
            <a:r>
              <a:rPr lang="ja-JP" altLang="en-US" smtClean="0">
                <a:ea typeface="ＭＳ Ｐ明朝" pitchFamily="18" charset="-128"/>
              </a:rPr>
              <a:t>全て</a:t>
            </a:r>
            <a:r>
              <a:rPr lang="en-US" altLang="ja-JP" smtClean="0">
                <a:ea typeface="ＭＳ Ｐ明朝" pitchFamily="18" charset="-128"/>
              </a:rPr>
              <a:t>135</a:t>
            </a:r>
            <a:r>
              <a:rPr lang="ja-JP" altLang="en-US" smtClean="0">
                <a:ea typeface="ＭＳ Ｐ明朝" pitchFamily="18" charset="-128"/>
              </a:rPr>
              <a:t>番ポートを使いポートスキャンを行う</a:t>
            </a:r>
          </a:p>
        </p:txBody>
      </p:sp>
      <p:sp>
        <p:nvSpPr>
          <p:cNvPr id="37891" name="スライド番号プレースホルダ 3"/>
          <p:cNvSpPr>
            <a:spLocks noGrp="1"/>
          </p:cNvSpPr>
          <p:nvPr>
            <p:ph type="sldNum" sz="quarter" idx="5"/>
          </p:nvPr>
        </p:nvSpPr>
        <p:spPr>
          <a:noFill/>
        </p:spPr>
        <p:txBody>
          <a:bodyPr/>
          <a:lstStyle/>
          <a:p>
            <a:fld id="{CF6EA029-B57D-4B6D-88FA-8D7711E8FB85}" type="slidenum">
              <a:rPr lang="en-US" altLang="ja-JP" smtClean="0"/>
              <a:pPr/>
              <a:t>14</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フリーフォーム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kumimoji="0" lang="en-US"/>
          </a:p>
        </p:txBody>
      </p:sp>
      <p:sp>
        <p:nvSpPr>
          <p:cNvPr id="5" name="フリーフォーム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kumimoji="0" lang="en-US"/>
          </a:p>
        </p:txBody>
      </p:sp>
      <p:sp>
        <p:nvSpPr>
          <p:cNvPr id="9" name="タイトル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ja-JP" altLang="en-US" smtClean="0"/>
              <a:t>マスタ タイトルの書式設定</a:t>
            </a:r>
            <a:endParaRPr lang="en-US"/>
          </a:p>
        </p:txBody>
      </p:sp>
      <p:sp>
        <p:nvSpPr>
          <p:cNvPr id="17" name="サブタイトル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6" name="日付プレースホルダ 29"/>
          <p:cNvSpPr>
            <a:spLocks noGrp="1"/>
          </p:cNvSpPr>
          <p:nvPr>
            <p:ph type="dt" sz="half" idx="10"/>
          </p:nvPr>
        </p:nvSpPr>
        <p:spPr/>
        <p:txBody>
          <a:bodyPr/>
          <a:lstStyle>
            <a:lvl1pPr>
              <a:defRPr/>
            </a:lvl1pPr>
          </a:lstStyle>
          <a:p>
            <a:pPr>
              <a:defRPr/>
            </a:pPr>
            <a:endParaRPr lang="en-US" altLang="ja-JP"/>
          </a:p>
        </p:txBody>
      </p:sp>
      <p:sp>
        <p:nvSpPr>
          <p:cNvPr id="7" name="フッター プレースホルダ 18"/>
          <p:cNvSpPr>
            <a:spLocks noGrp="1"/>
          </p:cNvSpPr>
          <p:nvPr>
            <p:ph type="ftr" sz="quarter" idx="11"/>
          </p:nvPr>
        </p:nvSpPr>
        <p:spPr/>
        <p:txBody>
          <a:bodyPr/>
          <a:lstStyle>
            <a:lvl1pPr>
              <a:defRPr/>
            </a:lvl1pPr>
          </a:lstStyle>
          <a:p>
            <a:pPr>
              <a:defRPr/>
            </a:pPr>
            <a:endParaRPr lang="en-US" altLang="ja-JP"/>
          </a:p>
        </p:txBody>
      </p:sp>
      <p:sp>
        <p:nvSpPr>
          <p:cNvPr id="8" name="スライド番号プレースホルダ 26"/>
          <p:cNvSpPr>
            <a:spLocks noGrp="1"/>
          </p:cNvSpPr>
          <p:nvPr>
            <p:ph type="sldNum" sz="quarter" idx="12"/>
          </p:nvPr>
        </p:nvSpPr>
        <p:spPr/>
        <p:txBody>
          <a:bodyPr/>
          <a:lstStyle>
            <a:lvl1pPr>
              <a:defRPr/>
            </a:lvl1pPr>
          </a:lstStyle>
          <a:p>
            <a:pPr>
              <a:defRPr/>
            </a:pPr>
            <a:fld id="{B1BE2A3C-3708-49DD-9667-87E0036EA183}"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11DC9BB2-CD2D-45B4-B838-78A9B60AE382}"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8186B0E5-9359-4BD1-AD44-2A419202BEEF}"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normAutofit/>
          </a:bodyPr>
          <a:lstStyle/>
          <a:p>
            <a:pPr lvl="0"/>
            <a:endParaRPr lang="ja-JP" altLang="en-US" noProof="0"/>
          </a:p>
        </p:txBody>
      </p:sp>
      <p:sp>
        <p:nvSpPr>
          <p:cNvPr id="4" name="日付プレースホルダ 3"/>
          <p:cNvSpPr>
            <a:spLocks noGrp="1"/>
          </p:cNvSpPr>
          <p:nvPr>
            <p:ph type="dt" sz="half" idx="10"/>
          </p:nvPr>
        </p:nvSpPr>
        <p:spPr>
          <a:xfrm>
            <a:off x="457200" y="6245225"/>
            <a:ext cx="2133600" cy="476250"/>
          </a:xfr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pPr>
              <a:defRPr/>
            </a:pPr>
            <a:fld id="{A07E2DDD-71E3-4774-9392-EA6F968BFC86}"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lang="ja-JP" altLang="en-US" smtClean="0"/>
              <a:t>マスタ タイトルの書式設定</a:t>
            </a:r>
            <a:endParaRPr 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A5A50138-6A54-45B5-8665-098248789AE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フリーフォーム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kumimoji="0" lang="en-US"/>
          </a:p>
        </p:txBody>
      </p:sp>
      <p:sp>
        <p:nvSpPr>
          <p:cNvPr id="5" name="フリーフォーム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kumimoji="0" lang="en-US"/>
          </a:p>
        </p:txBody>
      </p:sp>
      <p:sp>
        <p:nvSpPr>
          <p:cNvPr id="2" name="タイトル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6" name="日付プレースホルダ 3"/>
          <p:cNvSpPr>
            <a:spLocks noGrp="1"/>
          </p:cNvSpPr>
          <p:nvPr>
            <p:ph type="dt" sz="half" idx="10"/>
          </p:nvPr>
        </p:nvSpPr>
        <p:spPr/>
        <p:txBody>
          <a:bodyPr/>
          <a:lstStyle>
            <a:lvl1pPr>
              <a:defRPr/>
            </a:lvl1pPr>
          </a:lstStyle>
          <a:p>
            <a:pPr>
              <a:defRPr/>
            </a:pPr>
            <a:endParaRPr lang="en-US" altLang="ja-JP"/>
          </a:p>
        </p:txBody>
      </p:sp>
      <p:sp>
        <p:nvSpPr>
          <p:cNvPr id="7"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8" name="スライド番号プレースホルダ 5"/>
          <p:cNvSpPr>
            <a:spLocks noGrp="1"/>
          </p:cNvSpPr>
          <p:nvPr>
            <p:ph type="sldNum" sz="quarter" idx="12"/>
          </p:nvPr>
        </p:nvSpPr>
        <p:spPr/>
        <p:txBody>
          <a:bodyPr/>
          <a:lstStyle>
            <a:lvl1pPr>
              <a:defRPr/>
            </a:lvl1pPr>
          </a:lstStyle>
          <a:p>
            <a:pPr>
              <a:defRPr/>
            </a:pPr>
            <a:fld id="{98E6BAF5-4EF4-46C1-A28F-14A46DE7792A}"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143000"/>
          </a:xfrm>
        </p:spPr>
        <p:txBody>
          <a:bodyPr/>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9"/>
          <p:cNvSpPr>
            <a:spLocks noGrp="1"/>
          </p:cNvSpPr>
          <p:nvPr>
            <p:ph type="dt" sz="half" idx="10"/>
          </p:nvPr>
        </p:nvSpPr>
        <p:spPr/>
        <p:txBody>
          <a:bodyPr/>
          <a:lstStyle>
            <a:lvl1pPr>
              <a:defRPr/>
            </a:lvl1pPr>
          </a:lstStyle>
          <a:p>
            <a:pPr>
              <a:defRPr/>
            </a:pPr>
            <a:endParaRPr lang="en-US" altLang="ja-JP"/>
          </a:p>
        </p:txBody>
      </p:sp>
      <p:sp>
        <p:nvSpPr>
          <p:cNvPr id="6"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17"/>
          <p:cNvSpPr>
            <a:spLocks noGrp="1"/>
          </p:cNvSpPr>
          <p:nvPr>
            <p:ph type="sldNum" sz="quarter" idx="12"/>
          </p:nvPr>
        </p:nvSpPr>
        <p:spPr/>
        <p:txBody>
          <a:bodyPr/>
          <a:lstStyle>
            <a:lvl1pPr>
              <a:defRPr/>
            </a:lvl1pPr>
          </a:lstStyle>
          <a:p>
            <a:pPr>
              <a:defRPr/>
            </a:pPr>
            <a:fld id="{7F1FE552-9841-4EE4-B4AD-E1D90865EAA1}"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lstStyle>
            <a:lvl1pPr>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p:txBody>
          <a:bodyPr/>
          <a:lstStyle>
            <a:lvl1pPr>
              <a:defRPr/>
            </a:lvl1pPr>
          </a:lstStyle>
          <a:p>
            <a:pPr>
              <a:defRPr/>
            </a:pPr>
            <a:endParaRPr lang="en-US" altLang="ja-JP"/>
          </a:p>
        </p:txBody>
      </p:sp>
      <p:sp>
        <p:nvSpPr>
          <p:cNvPr id="8" name="フッター プレースホルダ 7"/>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55AF39A7-A0CB-45CD-BE6E-10D0CC86497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320"/>
            <a:ext cx="7470648" cy="1143000"/>
          </a:xfrm>
        </p:spPr>
        <p:txBody>
          <a:bodyPr/>
          <a:lstStyle>
            <a:lvl1pPr algn="l">
              <a:defRPr sz="4600"/>
            </a:lvl1pPr>
          </a:lstStyle>
          <a:p>
            <a:r>
              <a:rPr lang="ja-JP" altLang="en-US" smtClean="0"/>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endParaRPr lang="en-US" altLang="ja-JP"/>
          </a:p>
        </p:txBody>
      </p:sp>
      <p:sp>
        <p:nvSpPr>
          <p:cNvPr id="4"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17"/>
          <p:cNvSpPr>
            <a:spLocks noGrp="1"/>
          </p:cNvSpPr>
          <p:nvPr>
            <p:ph type="sldNum" sz="quarter" idx="12"/>
          </p:nvPr>
        </p:nvSpPr>
        <p:spPr/>
        <p:txBody>
          <a:bodyPr/>
          <a:lstStyle>
            <a:lvl1pPr>
              <a:defRPr/>
            </a:lvl1pPr>
          </a:lstStyle>
          <a:p>
            <a:pPr>
              <a:defRPr/>
            </a:pPr>
            <a:fld id="{0E0C3BFF-E9BE-4F45-A6C3-B61048CEFF07}"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en-US" altLang="ja-JP"/>
          </a:p>
        </p:txBody>
      </p:sp>
      <p:sp>
        <p:nvSpPr>
          <p:cNvPr id="3"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17"/>
          <p:cNvSpPr>
            <a:spLocks noGrp="1"/>
          </p:cNvSpPr>
          <p:nvPr>
            <p:ph type="sldNum" sz="quarter" idx="12"/>
          </p:nvPr>
        </p:nvSpPr>
        <p:spPr/>
        <p:txBody>
          <a:bodyPr/>
          <a:lstStyle>
            <a:lvl1pPr>
              <a:defRPr/>
            </a:lvl1pPr>
          </a:lstStyle>
          <a:p>
            <a:pPr>
              <a:defRPr/>
            </a:pPr>
            <a:fld id="{B425ACF7-2C0A-4750-8B50-D24513B1527A}"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4" name="コンテンツ プレースホル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a:xfrm>
            <a:off x="8156575" y="6421438"/>
            <a:ext cx="762000" cy="365125"/>
          </a:xfrm>
        </p:spPr>
        <p:txBody>
          <a:bodyPr/>
          <a:lstStyle>
            <a:lvl1pPr>
              <a:defRPr/>
            </a:lvl1pPr>
          </a:lstStyle>
          <a:p>
            <a:pPr>
              <a:defRPr/>
            </a:pPr>
            <a:fld id="{D621F72A-7615-407E-B451-A67F2A74A505}"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B76BC79E-F81F-42EA-B568-3A219D48EC0A}"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kumimoji="0" lang="en-US"/>
          </a:p>
        </p:txBody>
      </p:sp>
      <p:sp>
        <p:nvSpPr>
          <p:cNvPr id="16" name="フリーフォーム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kumimoji="0" lang="en-US"/>
          </a:p>
        </p:txBody>
      </p:sp>
      <p:sp>
        <p:nvSpPr>
          <p:cNvPr id="1028" name="タイトル プレースホルダ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ja-JP" altLang="en-US" smtClean="0"/>
              <a:t>マスタ タイトルの書式設定</a:t>
            </a:r>
            <a:endParaRPr lang="en-US" smtClean="0"/>
          </a:p>
        </p:txBody>
      </p:sp>
      <p:sp>
        <p:nvSpPr>
          <p:cNvPr id="1029" name="テキスト プレースホルダ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0" name="日付プレースホルダ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ea typeface="ＭＳ Ｐゴシック" charset="-128"/>
              </a:defRPr>
            </a:lvl1pPr>
          </a:lstStyle>
          <a:p>
            <a:pPr>
              <a:defRPr/>
            </a:pPr>
            <a:endParaRPr lang="en-US" altLang="ja-JP"/>
          </a:p>
        </p:txBody>
      </p:sp>
      <p:sp>
        <p:nvSpPr>
          <p:cNvPr id="22" name="フッター プレースホルダ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ea typeface="ＭＳ Ｐゴシック" charset="-128"/>
              </a:defRPr>
            </a:lvl1pPr>
          </a:lstStyle>
          <a:p>
            <a:pPr>
              <a:defRPr/>
            </a:pPr>
            <a:endParaRPr lang="en-US" altLang="ja-JP"/>
          </a:p>
        </p:txBody>
      </p:sp>
      <p:sp>
        <p:nvSpPr>
          <p:cNvPr id="18" name="スライド番号プレースホルダ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ea typeface="ＭＳ Ｐゴシック" charset="-128"/>
              </a:defRPr>
            </a:lvl1pPr>
          </a:lstStyle>
          <a:p>
            <a:pPr>
              <a:defRPr/>
            </a:pPr>
            <a:fld id="{81B9EB5D-7925-4F03-B347-CC5867BE206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4175" r:id="rId1"/>
    <p:sldLayoutId id="2147484174" r:id="rId2"/>
    <p:sldLayoutId id="2147484176" r:id="rId3"/>
    <p:sldLayoutId id="2147484173" r:id="rId4"/>
    <p:sldLayoutId id="2147484177" r:id="rId5"/>
    <p:sldLayoutId id="2147484172" r:id="rId6"/>
    <p:sldLayoutId id="2147484171" r:id="rId7"/>
    <p:sldLayoutId id="2147484178" r:id="rId8"/>
    <p:sldLayoutId id="2147484179" r:id="rId9"/>
    <p:sldLayoutId id="2147484170" r:id="rId10"/>
    <p:sldLayoutId id="2147484169" r:id="rId11"/>
    <p:sldLayoutId id="2147484180" r:id="rId12"/>
  </p:sldLayoutIdLst>
  <p:txStyles>
    <p:titleStyle>
      <a:lvl1pPr algn="l" rtl="0" eaLnBrk="0" fontAlgn="base" hangingPunct="0">
        <a:spcBef>
          <a:spcPct val="0"/>
        </a:spcBef>
        <a:spcAft>
          <a:spcPct val="0"/>
        </a:spcAft>
        <a:defRPr kumimoji="1" sz="4600" kern="1200">
          <a:solidFill>
            <a:schemeClr val="tx1"/>
          </a:solidFill>
          <a:latin typeface="+mj-lt"/>
          <a:ea typeface="+mj-ea"/>
          <a:cs typeface="+mj-cs"/>
        </a:defRPr>
      </a:lvl1pPr>
      <a:lvl2pPr algn="l" rtl="0" eaLnBrk="0" fontAlgn="base" hangingPunct="0">
        <a:spcBef>
          <a:spcPct val="0"/>
        </a:spcBef>
        <a:spcAft>
          <a:spcPct val="0"/>
        </a:spcAft>
        <a:defRPr kumimoji="1" sz="4600">
          <a:solidFill>
            <a:schemeClr val="tx1"/>
          </a:solidFill>
          <a:latin typeface="Franklin Gothic Book" pitchFamily="34" charset="0"/>
          <a:ea typeface="ＭＳ Ｐゴシック" pitchFamily="50" charset="-128"/>
        </a:defRPr>
      </a:lvl2pPr>
      <a:lvl3pPr algn="l" rtl="0" eaLnBrk="0" fontAlgn="base" hangingPunct="0">
        <a:spcBef>
          <a:spcPct val="0"/>
        </a:spcBef>
        <a:spcAft>
          <a:spcPct val="0"/>
        </a:spcAft>
        <a:defRPr kumimoji="1" sz="4600">
          <a:solidFill>
            <a:schemeClr val="tx1"/>
          </a:solidFill>
          <a:latin typeface="Franklin Gothic Book" pitchFamily="34" charset="0"/>
          <a:ea typeface="ＭＳ Ｐゴシック" pitchFamily="50" charset="-128"/>
        </a:defRPr>
      </a:lvl3pPr>
      <a:lvl4pPr algn="l" rtl="0" eaLnBrk="0" fontAlgn="base" hangingPunct="0">
        <a:spcBef>
          <a:spcPct val="0"/>
        </a:spcBef>
        <a:spcAft>
          <a:spcPct val="0"/>
        </a:spcAft>
        <a:defRPr kumimoji="1" sz="4600">
          <a:solidFill>
            <a:schemeClr val="tx1"/>
          </a:solidFill>
          <a:latin typeface="Franklin Gothic Book" pitchFamily="34" charset="0"/>
          <a:ea typeface="ＭＳ Ｐゴシック" pitchFamily="50" charset="-128"/>
        </a:defRPr>
      </a:lvl4pPr>
      <a:lvl5pPr algn="l" rtl="0" eaLnBrk="0" fontAlgn="base" hangingPunct="0">
        <a:spcBef>
          <a:spcPct val="0"/>
        </a:spcBef>
        <a:spcAft>
          <a:spcPct val="0"/>
        </a:spcAft>
        <a:defRPr kumimoji="1" sz="4600">
          <a:solidFill>
            <a:schemeClr val="tx1"/>
          </a:solidFill>
          <a:latin typeface="Franklin Gothic Book" pitchFamily="34" charset="0"/>
          <a:ea typeface="ＭＳ Ｐゴシック" pitchFamily="50" charset="-128"/>
        </a:defRPr>
      </a:lvl5pPr>
      <a:lvl6pPr marL="457200" algn="l" rtl="0" fontAlgn="base">
        <a:spcBef>
          <a:spcPct val="0"/>
        </a:spcBef>
        <a:spcAft>
          <a:spcPct val="0"/>
        </a:spcAft>
        <a:defRPr kumimoji="1" sz="4600">
          <a:solidFill>
            <a:schemeClr val="tx1"/>
          </a:solidFill>
          <a:latin typeface="Franklin Gothic Book" pitchFamily="34" charset="0"/>
          <a:ea typeface="ＭＳ Ｐゴシック" pitchFamily="50" charset="-128"/>
        </a:defRPr>
      </a:lvl6pPr>
      <a:lvl7pPr marL="914400" algn="l" rtl="0" fontAlgn="base">
        <a:spcBef>
          <a:spcPct val="0"/>
        </a:spcBef>
        <a:spcAft>
          <a:spcPct val="0"/>
        </a:spcAft>
        <a:defRPr kumimoji="1" sz="4600">
          <a:solidFill>
            <a:schemeClr val="tx1"/>
          </a:solidFill>
          <a:latin typeface="Franklin Gothic Book" pitchFamily="34" charset="0"/>
          <a:ea typeface="ＭＳ Ｐゴシック" pitchFamily="50" charset="-128"/>
        </a:defRPr>
      </a:lvl7pPr>
      <a:lvl8pPr marL="1371600" algn="l" rtl="0" fontAlgn="base">
        <a:spcBef>
          <a:spcPct val="0"/>
        </a:spcBef>
        <a:spcAft>
          <a:spcPct val="0"/>
        </a:spcAft>
        <a:defRPr kumimoji="1" sz="4600">
          <a:solidFill>
            <a:schemeClr val="tx1"/>
          </a:solidFill>
          <a:latin typeface="Franklin Gothic Book" pitchFamily="34" charset="0"/>
          <a:ea typeface="ＭＳ Ｐゴシック" pitchFamily="50" charset="-128"/>
        </a:defRPr>
      </a:lvl8pPr>
      <a:lvl9pPr marL="1828800" algn="l" rtl="0" fontAlgn="base">
        <a:spcBef>
          <a:spcPct val="0"/>
        </a:spcBef>
        <a:spcAft>
          <a:spcPct val="0"/>
        </a:spcAft>
        <a:defRPr kumimoji="1" sz="4600">
          <a:solidFill>
            <a:schemeClr val="tx1"/>
          </a:solidFill>
          <a:latin typeface="Franklin Gothic Book" pitchFamily="34" charset="0"/>
          <a:ea typeface="ＭＳ Ｐゴシック" pitchFamily="50" charset="-128"/>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kumimoji="1"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kumimoji="1"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kumimoji="1"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9BBB59"/>
        </a:buClr>
        <a:buSzPct val="90000"/>
        <a:buFont typeface="Wingdings 2" pitchFamily="18" charset="2"/>
        <a:buChar char=""/>
        <a:defRPr kumimoji="1"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8064A2"/>
        </a:buClr>
        <a:buSzPct val="100000"/>
        <a:buFont typeface="Arial" charset="0"/>
        <a:buChar char="-"/>
        <a:defRPr kumimoji="1"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1268413"/>
            <a:ext cx="7988300" cy="1901825"/>
          </a:xfrm>
        </p:spPr>
        <p:txBody>
          <a:bodyPr>
            <a:noAutofit/>
          </a:bodyPr>
          <a:lstStyle/>
          <a:p>
            <a:pPr eaLnBrk="1" fontAlgn="auto" hangingPunct="1">
              <a:spcAft>
                <a:spcPts val="0"/>
              </a:spcAft>
              <a:defRPr/>
            </a:pPr>
            <a:r>
              <a:rPr lang="ja-JP" altLang="en-US" sz="4800">
                <a:latin typeface="+mj-ea"/>
              </a:rPr>
              <a:t>パケットキャプチャーから感染種類を判定する発見的手法について</a:t>
            </a:r>
          </a:p>
        </p:txBody>
      </p:sp>
      <p:sp>
        <p:nvSpPr>
          <p:cNvPr id="8195" name="Rectangle 3"/>
          <p:cNvSpPr>
            <a:spLocks noGrp="1" noChangeArrowheads="1"/>
          </p:cNvSpPr>
          <p:nvPr>
            <p:ph type="subTitle" idx="1"/>
          </p:nvPr>
        </p:nvSpPr>
        <p:spPr>
          <a:xfrm>
            <a:off x="3000375" y="4071938"/>
            <a:ext cx="5343525" cy="2495550"/>
          </a:xfrm>
        </p:spPr>
        <p:txBody>
          <a:bodyPr/>
          <a:lstStyle/>
          <a:p>
            <a:pPr eaLnBrk="1" hangingPunct="1">
              <a:defRPr/>
            </a:pPr>
            <a:r>
              <a:rPr lang="ja-JP" altLang="en-US" sz="3200" smtClean="0">
                <a:latin typeface="+mj-ea"/>
                <a:ea typeface="+mj-ea"/>
              </a:rPr>
              <a:t>東海大学</a:t>
            </a:r>
          </a:p>
          <a:p>
            <a:pPr eaLnBrk="1" hangingPunct="1">
              <a:defRPr/>
            </a:pPr>
            <a:r>
              <a:rPr lang="ja-JP" altLang="en-US" sz="3200" smtClean="0">
                <a:latin typeface="+mj-ea"/>
                <a:ea typeface="+mj-ea"/>
              </a:rPr>
              <a:t>○桑原 和也</a:t>
            </a:r>
            <a:r>
              <a:rPr lang="ja-JP" altLang="en-US" sz="3200" i="1" smtClean="0">
                <a:latin typeface="+mj-ea"/>
                <a:ea typeface="+mj-ea"/>
              </a:rPr>
              <a:t>、 </a:t>
            </a:r>
            <a:r>
              <a:rPr lang="ja-JP" altLang="en-US" sz="3200" smtClean="0">
                <a:latin typeface="+mj-ea"/>
                <a:ea typeface="+mj-ea"/>
              </a:rPr>
              <a:t>菊池 浩明</a:t>
            </a:r>
          </a:p>
          <a:p>
            <a:pPr eaLnBrk="1" hangingPunct="1">
              <a:defRPr/>
            </a:pPr>
            <a:r>
              <a:rPr lang="ja-JP" altLang="en-US" sz="3200" smtClean="0">
                <a:latin typeface="+mj-ea"/>
                <a:ea typeface="+mj-ea"/>
              </a:rPr>
              <a:t>日立製作所</a:t>
            </a:r>
          </a:p>
          <a:p>
            <a:pPr eaLnBrk="1" hangingPunct="1">
              <a:defRPr/>
            </a:pPr>
            <a:r>
              <a:rPr lang="ja-JP" altLang="en-US" sz="3200" smtClean="0">
                <a:latin typeface="+mj-ea"/>
                <a:ea typeface="+mj-ea"/>
              </a:rPr>
              <a:t>寺田 真敏、 藤原 将志</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1"/>
          <p:cNvSpPr>
            <a:spLocks noGrp="1"/>
          </p:cNvSpPr>
          <p:nvPr>
            <p:ph type="title"/>
          </p:nvPr>
        </p:nvSpPr>
        <p:spPr/>
        <p:txBody>
          <a:bodyPr/>
          <a:lstStyle/>
          <a:p>
            <a:pPr eaLnBrk="1" hangingPunct="1"/>
            <a:r>
              <a:rPr lang="ja-JP" altLang="en-US" sz="3600" smtClean="0"/>
              <a:t>連携感染のルール一覧</a:t>
            </a:r>
          </a:p>
        </p:txBody>
      </p:sp>
      <p:sp>
        <p:nvSpPr>
          <p:cNvPr id="5" name="正方形/長方形 4"/>
          <p:cNvSpPr/>
          <p:nvPr/>
        </p:nvSpPr>
        <p:spPr>
          <a:xfrm>
            <a:off x="214313" y="6000750"/>
            <a:ext cx="8786812" cy="857250"/>
          </a:xfrm>
          <a:prstGeom prst="rect">
            <a:avLst/>
          </a:prstGeom>
          <a:solidFill>
            <a:schemeClr val="bg1">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5400" dirty="0">
              <a:solidFill>
                <a:srgbClr val="FF0000"/>
              </a:solidFill>
            </a:endParaRPr>
          </a:p>
        </p:txBody>
      </p:sp>
      <p:graphicFrame>
        <p:nvGraphicFramePr>
          <p:cNvPr id="8" name="コンテンツ プレースホルダ 7"/>
          <p:cNvGraphicFramePr>
            <a:graphicFrameLocks noGrp="1"/>
          </p:cNvGraphicFramePr>
          <p:nvPr>
            <p:ph idx="1"/>
          </p:nvPr>
        </p:nvGraphicFramePr>
        <p:xfrm>
          <a:off x="457200" y="1600200"/>
          <a:ext cx="8472518" cy="4614881"/>
        </p:xfrm>
        <a:graphic>
          <a:graphicData uri="http://schemas.openxmlformats.org/drawingml/2006/table">
            <a:tbl>
              <a:tblPr firstRow="1" bandRow="1">
                <a:tableStyleId>{5C22544A-7EE6-4342-B048-85BDC9FD1C3A}</a:tableStyleId>
              </a:tblPr>
              <a:tblGrid>
                <a:gridCol w="1669627"/>
                <a:gridCol w="6802891"/>
              </a:tblGrid>
              <a:tr h="9229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Arial" charset="0"/>
                          <a:ea typeface="ＭＳ Ｐゴシック" charset="-128"/>
                        </a:rPr>
                        <a:t>Rule 2a.</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PE_VIRUT.AV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のあとに</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WORM_SWTYMLAI.CD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と</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TROJ_BUZUS.AGB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を同時刻に</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DL</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する</a:t>
                      </a:r>
                    </a:p>
                  </a:txBody>
                  <a:tcPr horzOverflow="overflow">
                    <a:solidFill>
                      <a:schemeClr val="tx2">
                        <a:lumMod val="20000"/>
                        <a:lumOff val="80000"/>
                      </a:schemeClr>
                    </a:solidFill>
                  </a:tcPr>
                </a:tc>
              </a:tr>
              <a:tr h="9229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Arial" charset="0"/>
                          <a:ea typeface="ＭＳ Ｐゴシック" charset="-128"/>
                        </a:rPr>
                        <a:t>Rule 2b.</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WORM_SWTYMLAI.CD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と</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TROJ_BUZUS.AGB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のあて先</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IP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は同じ</a:t>
                      </a:r>
                    </a:p>
                  </a:txBody>
                  <a:tcPr horzOverflow="overflow">
                    <a:solidFill>
                      <a:schemeClr val="tx2">
                        <a:lumMod val="20000"/>
                        <a:lumOff val="80000"/>
                      </a:schemeClr>
                    </a:solidFill>
                  </a:tcPr>
                </a:tc>
              </a:tr>
              <a:tr h="1333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Arial" charset="0"/>
                          <a:ea typeface="ＭＳ Ｐゴシック" charset="-128"/>
                        </a:rPr>
                        <a:t>Rule 2c.</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WORM_SWTYMLAI.CD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と</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TROJ_BUZUS.AGB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は</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80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番を使い，</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PE_VIRUT.AV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は</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5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桁のポート番号使う</a:t>
                      </a:r>
                    </a:p>
                  </a:txBody>
                  <a:tcPr horzOverflow="overflow">
                    <a:solidFill>
                      <a:schemeClr val="tx2">
                        <a:lumMod val="20000"/>
                        <a:lumOff val="80000"/>
                      </a:schemeClr>
                    </a:solidFill>
                  </a:tcPr>
                </a:tc>
              </a:tr>
              <a:tr h="9229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Arial" charset="0"/>
                          <a:ea typeface="ＭＳ Ｐゴシック" charset="-128"/>
                        </a:rPr>
                        <a:t>Rule 2d.</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PE_VIRUT.AV </a:t>
                      </a:r>
                      <a:r>
                        <a:rPr kumimoji="1" lang="ja-JP" altLang="en-US" sz="2400" b="0" i="0" u="none" strike="noStrike" cap="none" normalizeH="0" baseline="0" dirty="0" err="1" smtClean="0">
                          <a:ln>
                            <a:noFill/>
                          </a:ln>
                          <a:solidFill>
                            <a:sysClr val="windowText" lastClr="000000"/>
                          </a:solidFill>
                          <a:effectLst/>
                          <a:latin typeface="Arial" charset="0"/>
                          <a:ea typeface="ＭＳ Ｐゴシック" charset="-128"/>
                        </a:rPr>
                        <a:t>の第</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1</a:t>
                      </a:r>
                      <a:r>
                        <a:rPr kumimoji="1" lang="ja-JP" altLang="en-US" sz="2400" b="0" i="0" u="none" strike="noStrike" cap="none" normalizeH="0" baseline="0" dirty="0" err="1" smtClean="0">
                          <a:ln>
                            <a:noFill/>
                          </a:ln>
                          <a:solidFill>
                            <a:sysClr val="windowText" lastClr="000000"/>
                          </a:solidFill>
                          <a:effectLst/>
                          <a:latin typeface="Arial" charset="0"/>
                          <a:ea typeface="ＭＳ Ｐゴシック" charset="-128"/>
                        </a:rPr>
                        <a:t>，</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2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オクテットが同じあて先</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IP </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でスキャンする</a:t>
                      </a:r>
                    </a:p>
                  </a:txBody>
                  <a:tcPr horzOverflow="overflow">
                    <a:solidFill>
                      <a:schemeClr val="tx2">
                        <a:lumMod val="20000"/>
                        <a:lumOff val="80000"/>
                      </a:schemeClr>
                    </a:solidFill>
                  </a:tcPr>
                </a:tc>
              </a:tr>
              <a:tr h="5127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chemeClr val="bg1"/>
                          </a:solidFill>
                          <a:effectLst/>
                          <a:latin typeface="Arial" charset="0"/>
                          <a:ea typeface="ＭＳ Ｐゴシック" charset="-128"/>
                        </a:rPr>
                        <a:t>Rule 2e.</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WORM,TROJ</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の</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DL</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直前に</a:t>
                      </a:r>
                      <a:r>
                        <a:rPr kumimoji="1" lang="en-US" altLang="ja-JP" sz="2400" b="0" i="0" u="none" strike="noStrike" cap="none" normalizeH="0" baseline="0" dirty="0" smtClean="0">
                          <a:ln>
                            <a:noFill/>
                          </a:ln>
                          <a:solidFill>
                            <a:sysClr val="windowText" lastClr="000000"/>
                          </a:solidFill>
                          <a:effectLst/>
                          <a:latin typeface="Arial" charset="0"/>
                          <a:ea typeface="ＭＳ Ｐゴシック" charset="-128"/>
                        </a:rPr>
                        <a:t>JOIN</a:t>
                      </a:r>
                      <a:r>
                        <a:rPr kumimoji="1" lang="ja-JP" altLang="en-US" sz="2400" b="0" i="0" u="none" strike="noStrike" cap="none" normalizeH="0" baseline="0" dirty="0" smtClean="0">
                          <a:ln>
                            <a:noFill/>
                          </a:ln>
                          <a:solidFill>
                            <a:sysClr val="windowText" lastClr="000000"/>
                          </a:solidFill>
                          <a:effectLst/>
                          <a:latin typeface="Arial" charset="0"/>
                          <a:ea typeface="ＭＳ Ｐゴシック" charset="-128"/>
                        </a:rPr>
                        <a:t>がある</a:t>
                      </a:r>
                    </a:p>
                  </a:txBody>
                  <a:tcPr horzOverflow="overflow">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p:txBody>
          <a:bodyPr/>
          <a:lstStyle/>
          <a:p>
            <a:r>
              <a:rPr lang="ja-JP" altLang="en-US" smtClean="0"/>
              <a:t>タイムチャート</a:t>
            </a:r>
          </a:p>
        </p:txBody>
      </p:sp>
      <p:graphicFrame>
        <p:nvGraphicFramePr>
          <p:cNvPr id="4" name="コンテンツ プレースホルダ 3"/>
          <p:cNvGraphicFramePr>
            <a:graphicFrameLocks noGrp="1"/>
          </p:cNvGraphicFramePr>
          <p:nvPr>
            <p:ph idx="1"/>
          </p:nvPr>
        </p:nvGraphicFramePr>
        <p:xfrm>
          <a:off x="2214563" y="1285875"/>
          <a:ext cx="5786480" cy="4829196"/>
        </p:xfrm>
        <a:graphic>
          <a:graphicData uri="http://schemas.openxmlformats.org/drawingml/2006/table">
            <a:tbl>
              <a:tblPr firstRow="1" bandRow="1">
                <a:tableStyleId>{5C22544A-7EE6-4342-B048-85BDC9FD1C3A}</a:tableStyleId>
              </a:tblPr>
              <a:tblGrid>
                <a:gridCol w="1157296"/>
                <a:gridCol w="1157296"/>
                <a:gridCol w="1417363"/>
                <a:gridCol w="897229"/>
                <a:gridCol w="1157296"/>
              </a:tblGrid>
              <a:tr h="4829196">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r>
            </a:tbl>
          </a:graphicData>
        </a:graphic>
      </p:graphicFrame>
      <p:cxnSp>
        <p:nvCxnSpPr>
          <p:cNvPr id="10" name="直線矢印コネクタ 9"/>
          <p:cNvCxnSpPr/>
          <p:nvPr/>
        </p:nvCxnSpPr>
        <p:spPr>
          <a:xfrm>
            <a:off x="3357563" y="2643188"/>
            <a:ext cx="1214437" cy="1587"/>
          </a:xfrm>
          <a:prstGeom prst="straightConnector1">
            <a:avLst/>
          </a:prstGeom>
          <a:ln w="38100">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735" name="正方形/長方形 10"/>
          <p:cNvSpPr>
            <a:spLocks noChangeArrowheads="1"/>
          </p:cNvSpPr>
          <p:nvPr/>
        </p:nvSpPr>
        <p:spPr bwMode="auto">
          <a:xfrm>
            <a:off x="0" y="1987550"/>
            <a:ext cx="2206625" cy="369888"/>
          </a:xfrm>
          <a:prstGeom prst="rect">
            <a:avLst/>
          </a:prstGeom>
          <a:noFill/>
          <a:ln w="9525">
            <a:noFill/>
            <a:miter lim="800000"/>
            <a:headEnd/>
            <a:tailEnd/>
          </a:ln>
        </p:spPr>
        <p:txBody>
          <a:bodyPr wrap="none">
            <a:spAutoFit/>
          </a:bodyPr>
          <a:lstStyle/>
          <a:p>
            <a:r>
              <a:rPr lang="en-US" altLang="ja-JP"/>
              <a:t>114.164.15.210</a:t>
            </a:r>
            <a:r>
              <a:rPr lang="ja-JP" altLang="en-US"/>
              <a:t>　</a:t>
            </a:r>
            <a:r>
              <a:rPr lang="en-US" altLang="ja-JP"/>
              <a:t>S</a:t>
            </a:r>
            <a:r>
              <a:rPr lang="en-US" altLang="ja-JP" sz="1100"/>
              <a:t>1</a:t>
            </a:r>
            <a:endParaRPr lang="ja-JP" altLang="en-US" sz="1100"/>
          </a:p>
        </p:txBody>
      </p:sp>
      <p:sp>
        <p:nvSpPr>
          <p:cNvPr id="30736" name="正方形/長方形 11"/>
          <p:cNvSpPr>
            <a:spLocks noChangeArrowheads="1"/>
          </p:cNvSpPr>
          <p:nvPr/>
        </p:nvSpPr>
        <p:spPr bwMode="auto">
          <a:xfrm>
            <a:off x="157163" y="3244850"/>
            <a:ext cx="2095500" cy="369888"/>
          </a:xfrm>
          <a:prstGeom prst="rect">
            <a:avLst/>
          </a:prstGeom>
          <a:noFill/>
          <a:ln w="9525">
            <a:noFill/>
            <a:miter lim="800000"/>
            <a:headEnd/>
            <a:tailEnd/>
          </a:ln>
        </p:spPr>
        <p:txBody>
          <a:bodyPr wrap="none">
            <a:spAutoFit/>
          </a:bodyPr>
          <a:lstStyle/>
          <a:p>
            <a:r>
              <a:rPr lang="en-US" altLang="ja-JP"/>
              <a:t>72.10.166.195</a:t>
            </a:r>
            <a:r>
              <a:rPr lang="ja-JP" altLang="en-US"/>
              <a:t>　</a:t>
            </a:r>
            <a:r>
              <a:rPr lang="en-US" altLang="ja-JP"/>
              <a:t>S</a:t>
            </a:r>
            <a:r>
              <a:rPr lang="en-US" altLang="ja-JP" sz="1000"/>
              <a:t>2</a:t>
            </a:r>
            <a:endParaRPr lang="ja-JP" altLang="en-US" sz="1000"/>
          </a:p>
        </p:txBody>
      </p:sp>
      <p:sp>
        <p:nvSpPr>
          <p:cNvPr id="30737" name="正方形/長方形 12"/>
          <p:cNvSpPr>
            <a:spLocks noChangeArrowheads="1"/>
          </p:cNvSpPr>
          <p:nvPr/>
        </p:nvSpPr>
        <p:spPr bwMode="auto">
          <a:xfrm>
            <a:off x="285750" y="4186238"/>
            <a:ext cx="1966913" cy="369887"/>
          </a:xfrm>
          <a:prstGeom prst="rect">
            <a:avLst/>
          </a:prstGeom>
          <a:noFill/>
          <a:ln w="9525">
            <a:noFill/>
            <a:miter lim="800000"/>
            <a:headEnd/>
            <a:tailEnd/>
          </a:ln>
        </p:spPr>
        <p:txBody>
          <a:bodyPr wrap="none">
            <a:spAutoFit/>
          </a:bodyPr>
          <a:lstStyle/>
          <a:p>
            <a:r>
              <a:rPr lang="en-US" altLang="ja-JP"/>
              <a:t>67.215.1.206</a:t>
            </a:r>
            <a:r>
              <a:rPr lang="ja-JP" altLang="en-US"/>
              <a:t>　</a:t>
            </a:r>
            <a:r>
              <a:rPr lang="en-US" altLang="ja-JP"/>
              <a:t>S</a:t>
            </a:r>
            <a:r>
              <a:rPr lang="en-US" altLang="ja-JP" sz="1000"/>
              <a:t>3</a:t>
            </a:r>
            <a:endParaRPr lang="ja-JP" altLang="en-US" sz="1000"/>
          </a:p>
        </p:txBody>
      </p:sp>
      <p:sp>
        <p:nvSpPr>
          <p:cNvPr id="30738" name="正方形/長方形 13"/>
          <p:cNvSpPr>
            <a:spLocks noChangeArrowheads="1"/>
          </p:cNvSpPr>
          <p:nvPr/>
        </p:nvSpPr>
        <p:spPr bwMode="auto">
          <a:xfrm>
            <a:off x="46038" y="5459413"/>
            <a:ext cx="2206625" cy="369887"/>
          </a:xfrm>
          <a:prstGeom prst="rect">
            <a:avLst/>
          </a:prstGeom>
          <a:noFill/>
          <a:ln w="9525">
            <a:noFill/>
            <a:miter lim="800000"/>
            <a:headEnd/>
            <a:tailEnd/>
          </a:ln>
        </p:spPr>
        <p:txBody>
          <a:bodyPr wrap="none">
            <a:spAutoFit/>
          </a:bodyPr>
          <a:lstStyle/>
          <a:p>
            <a:r>
              <a:rPr lang="en-US" altLang="ja-JP"/>
              <a:t>114.164.251.50</a:t>
            </a:r>
            <a:r>
              <a:rPr lang="ja-JP" altLang="en-US"/>
              <a:t>　</a:t>
            </a:r>
            <a:r>
              <a:rPr lang="en-US" altLang="ja-JP"/>
              <a:t>S</a:t>
            </a:r>
            <a:r>
              <a:rPr lang="en-US" altLang="ja-JP" sz="1000"/>
              <a:t>4</a:t>
            </a:r>
            <a:endParaRPr lang="ja-JP" altLang="en-US" sz="1000"/>
          </a:p>
        </p:txBody>
      </p:sp>
      <p:cxnSp>
        <p:nvCxnSpPr>
          <p:cNvPr id="15" name="直線コネクタ 14"/>
          <p:cNvCxnSpPr/>
          <p:nvPr/>
        </p:nvCxnSpPr>
        <p:spPr>
          <a:xfrm>
            <a:off x="6858000" y="5686425"/>
            <a:ext cx="1143000" cy="0"/>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sp>
        <p:nvSpPr>
          <p:cNvPr id="30740" name="正方形/長方形 17"/>
          <p:cNvSpPr>
            <a:spLocks noChangeArrowheads="1"/>
          </p:cNvSpPr>
          <p:nvPr/>
        </p:nvSpPr>
        <p:spPr bwMode="auto">
          <a:xfrm>
            <a:off x="6858000" y="5316538"/>
            <a:ext cx="1095375" cy="369887"/>
          </a:xfrm>
          <a:prstGeom prst="rect">
            <a:avLst/>
          </a:prstGeom>
          <a:noFill/>
          <a:ln w="9525">
            <a:noFill/>
            <a:miter lim="800000"/>
            <a:headEnd/>
            <a:tailEnd/>
          </a:ln>
        </p:spPr>
        <p:txBody>
          <a:bodyPr wrap="none">
            <a:spAutoFit/>
          </a:bodyPr>
          <a:lstStyle/>
          <a:p>
            <a:r>
              <a:rPr lang="en-US" altLang="ja-JP"/>
              <a:t>Portscan</a:t>
            </a:r>
            <a:endParaRPr lang="ja-JP" altLang="en-US"/>
          </a:p>
        </p:txBody>
      </p:sp>
      <p:sp>
        <p:nvSpPr>
          <p:cNvPr id="30742" name="正方形/長方形 46"/>
          <p:cNvSpPr>
            <a:spLocks noChangeArrowheads="1"/>
          </p:cNvSpPr>
          <p:nvPr/>
        </p:nvSpPr>
        <p:spPr bwMode="auto">
          <a:xfrm>
            <a:off x="3714750" y="2344738"/>
            <a:ext cx="396875" cy="369887"/>
          </a:xfrm>
          <a:prstGeom prst="rect">
            <a:avLst/>
          </a:prstGeom>
          <a:noFill/>
          <a:ln w="9525">
            <a:noFill/>
            <a:miter lim="800000"/>
            <a:headEnd/>
            <a:tailEnd/>
          </a:ln>
        </p:spPr>
        <p:txBody>
          <a:bodyPr wrap="none">
            <a:spAutoFit/>
          </a:bodyPr>
          <a:lstStyle/>
          <a:p>
            <a:r>
              <a:rPr lang="en-US" altLang="ja-JP"/>
              <a:t>T</a:t>
            </a:r>
            <a:r>
              <a:rPr lang="en-US" altLang="ja-JP" sz="1000"/>
              <a:t>1</a:t>
            </a:r>
            <a:endParaRPr lang="ja-JP" altLang="en-US" sz="1000"/>
          </a:p>
        </p:txBody>
      </p:sp>
      <p:cxnSp>
        <p:nvCxnSpPr>
          <p:cNvPr id="53" name="直線矢印コネクタ 52"/>
          <p:cNvCxnSpPr/>
          <p:nvPr/>
        </p:nvCxnSpPr>
        <p:spPr>
          <a:xfrm>
            <a:off x="5929313" y="4829175"/>
            <a:ext cx="928687" cy="1588"/>
          </a:xfrm>
          <a:prstGeom prst="straightConnector1">
            <a:avLst/>
          </a:prstGeom>
          <a:ln w="38100">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744" name="正方形/長方形 54"/>
          <p:cNvSpPr>
            <a:spLocks noChangeArrowheads="1"/>
          </p:cNvSpPr>
          <p:nvPr/>
        </p:nvSpPr>
        <p:spPr bwMode="auto">
          <a:xfrm>
            <a:off x="6175375" y="4530725"/>
            <a:ext cx="396875" cy="369888"/>
          </a:xfrm>
          <a:prstGeom prst="rect">
            <a:avLst/>
          </a:prstGeom>
          <a:noFill/>
          <a:ln w="9525">
            <a:noFill/>
            <a:miter lim="800000"/>
            <a:headEnd/>
            <a:tailEnd/>
          </a:ln>
        </p:spPr>
        <p:txBody>
          <a:bodyPr wrap="none">
            <a:spAutoFit/>
          </a:bodyPr>
          <a:lstStyle/>
          <a:p>
            <a:r>
              <a:rPr lang="en-US" altLang="ja-JP"/>
              <a:t>T</a:t>
            </a:r>
            <a:r>
              <a:rPr lang="en-US" altLang="ja-JP" sz="1000"/>
              <a:t>2</a:t>
            </a:r>
            <a:endParaRPr lang="ja-JP" altLang="en-US" sz="1000"/>
          </a:p>
        </p:txBody>
      </p:sp>
      <p:sp>
        <p:nvSpPr>
          <p:cNvPr id="30745" name="正方形/長方形 57"/>
          <p:cNvSpPr>
            <a:spLocks noChangeArrowheads="1"/>
          </p:cNvSpPr>
          <p:nvPr/>
        </p:nvSpPr>
        <p:spPr bwMode="auto">
          <a:xfrm>
            <a:off x="3214688" y="5072063"/>
            <a:ext cx="582612" cy="369887"/>
          </a:xfrm>
          <a:prstGeom prst="rect">
            <a:avLst/>
          </a:prstGeom>
          <a:noFill/>
          <a:ln w="9525">
            <a:noFill/>
            <a:miter lim="800000"/>
            <a:headEnd/>
            <a:tailEnd/>
          </a:ln>
        </p:spPr>
        <p:txBody>
          <a:bodyPr wrap="none">
            <a:spAutoFit/>
          </a:bodyPr>
          <a:lstStyle/>
          <a:p>
            <a:r>
              <a:rPr lang="en-US" altLang="ja-JP"/>
              <a:t>IRC</a:t>
            </a:r>
          </a:p>
        </p:txBody>
      </p:sp>
      <p:cxnSp>
        <p:nvCxnSpPr>
          <p:cNvPr id="60" name="直線コネクタ 59"/>
          <p:cNvCxnSpPr/>
          <p:nvPr/>
        </p:nvCxnSpPr>
        <p:spPr>
          <a:xfrm rot="5400000">
            <a:off x="4143375" y="6429376"/>
            <a:ext cx="42862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747" name="正方形/長方形 61"/>
          <p:cNvSpPr>
            <a:spLocks noChangeArrowheads="1"/>
          </p:cNvSpPr>
          <p:nvPr/>
        </p:nvSpPr>
        <p:spPr bwMode="auto">
          <a:xfrm>
            <a:off x="4071938" y="5978525"/>
            <a:ext cx="593725" cy="307975"/>
          </a:xfrm>
          <a:prstGeom prst="rect">
            <a:avLst/>
          </a:prstGeom>
          <a:noFill/>
          <a:ln w="9525">
            <a:noFill/>
            <a:miter lim="800000"/>
            <a:headEnd/>
            <a:tailEnd/>
          </a:ln>
        </p:spPr>
        <p:txBody>
          <a:bodyPr wrap="none">
            <a:spAutoFit/>
          </a:bodyPr>
          <a:lstStyle/>
          <a:p>
            <a:r>
              <a:rPr lang="en-US" altLang="ja-JP" sz="1400"/>
              <a:t>JOIN</a:t>
            </a:r>
            <a:endParaRPr lang="ja-JP" altLang="en-US" sz="1400"/>
          </a:p>
        </p:txBody>
      </p:sp>
      <p:cxnSp>
        <p:nvCxnSpPr>
          <p:cNvPr id="64" name="直線矢印コネクタ 63"/>
          <p:cNvCxnSpPr/>
          <p:nvPr/>
        </p:nvCxnSpPr>
        <p:spPr>
          <a:xfrm>
            <a:off x="1857375" y="6357938"/>
            <a:ext cx="6072188" cy="158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rot="5400000">
            <a:off x="3643312" y="6429376"/>
            <a:ext cx="42862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750" name="正方形/長方形 68"/>
          <p:cNvSpPr>
            <a:spLocks noChangeArrowheads="1"/>
          </p:cNvSpPr>
          <p:nvPr/>
        </p:nvSpPr>
        <p:spPr bwMode="auto">
          <a:xfrm>
            <a:off x="3571875" y="5978525"/>
            <a:ext cx="614363" cy="307975"/>
          </a:xfrm>
          <a:prstGeom prst="rect">
            <a:avLst/>
          </a:prstGeom>
          <a:noFill/>
          <a:ln w="9525">
            <a:noFill/>
            <a:miter lim="800000"/>
            <a:headEnd/>
            <a:tailEnd/>
          </a:ln>
        </p:spPr>
        <p:txBody>
          <a:bodyPr wrap="none">
            <a:spAutoFit/>
          </a:bodyPr>
          <a:lstStyle/>
          <a:p>
            <a:r>
              <a:rPr lang="en-US" altLang="ja-JP" sz="1400"/>
              <a:t>NICK</a:t>
            </a:r>
            <a:endParaRPr lang="ja-JP" altLang="en-US" sz="1400"/>
          </a:p>
        </p:txBody>
      </p:sp>
      <p:sp>
        <p:nvSpPr>
          <p:cNvPr id="70" name="円弧 69"/>
          <p:cNvSpPr/>
          <p:nvPr/>
        </p:nvSpPr>
        <p:spPr>
          <a:xfrm flipH="1" flipV="1">
            <a:off x="4357688" y="6215063"/>
            <a:ext cx="500062" cy="285750"/>
          </a:xfrm>
          <a:prstGeom prst="arc">
            <a:avLst>
              <a:gd name="adj1" fmla="val 16200000"/>
              <a:gd name="adj2" fmla="val 175744"/>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5" name="円弧 74"/>
          <p:cNvSpPr/>
          <p:nvPr/>
        </p:nvSpPr>
        <p:spPr>
          <a:xfrm flipH="1" flipV="1">
            <a:off x="6357938" y="6215063"/>
            <a:ext cx="500062" cy="285750"/>
          </a:xfrm>
          <a:prstGeom prst="arc">
            <a:avLst>
              <a:gd name="adj1" fmla="val 10858790"/>
              <a:gd name="adj2" fmla="val 16173171"/>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30753" name="正方形/長方形 75"/>
          <p:cNvSpPr>
            <a:spLocks noChangeArrowheads="1"/>
          </p:cNvSpPr>
          <p:nvPr/>
        </p:nvSpPr>
        <p:spPr bwMode="auto">
          <a:xfrm>
            <a:off x="5214938" y="6357938"/>
            <a:ext cx="595035" cy="369332"/>
          </a:xfrm>
          <a:prstGeom prst="rect">
            <a:avLst/>
          </a:prstGeom>
          <a:noFill/>
          <a:ln w="9525">
            <a:noFill/>
            <a:miter lim="800000"/>
            <a:headEnd/>
            <a:tailEnd/>
          </a:ln>
        </p:spPr>
        <p:txBody>
          <a:bodyPr wrap="none">
            <a:spAutoFit/>
          </a:bodyPr>
          <a:lstStyle/>
          <a:p>
            <a:r>
              <a:rPr lang="en-US" altLang="ja-JP" dirty="0" smtClean="0"/>
              <a:t>5</a:t>
            </a:r>
            <a:r>
              <a:rPr lang="ja-JP" altLang="en-US" dirty="0" smtClean="0"/>
              <a:t> </a:t>
            </a:r>
            <a:r>
              <a:rPr lang="en-US" altLang="ja-JP" sz="1600" dirty="0" smtClean="0"/>
              <a:t>[s]</a:t>
            </a:r>
            <a:endParaRPr lang="ja-JP" altLang="en-US" sz="1600" dirty="0"/>
          </a:p>
        </p:txBody>
      </p:sp>
      <p:sp>
        <p:nvSpPr>
          <p:cNvPr id="30754" name="正方形/長方形 76"/>
          <p:cNvSpPr>
            <a:spLocks noChangeArrowheads="1"/>
          </p:cNvSpPr>
          <p:nvPr/>
        </p:nvSpPr>
        <p:spPr bwMode="auto">
          <a:xfrm>
            <a:off x="8072438" y="6000750"/>
            <a:ext cx="298450" cy="584200"/>
          </a:xfrm>
          <a:prstGeom prst="rect">
            <a:avLst/>
          </a:prstGeom>
          <a:noFill/>
          <a:ln w="9525">
            <a:noFill/>
            <a:miter lim="800000"/>
            <a:headEnd/>
            <a:tailEnd/>
          </a:ln>
        </p:spPr>
        <p:txBody>
          <a:bodyPr wrap="none">
            <a:spAutoFit/>
          </a:bodyPr>
          <a:lstStyle/>
          <a:p>
            <a:r>
              <a:rPr lang="en-US" altLang="ja-JP" sz="3200"/>
              <a:t>t</a:t>
            </a:r>
            <a:endParaRPr lang="ja-JP" altLang="en-US" sz="3200"/>
          </a:p>
        </p:txBody>
      </p:sp>
      <p:pic>
        <p:nvPicPr>
          <p:cNvPr id="30755"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28875" y="1285875"/>
            <a:ext cx="703263" cy="776288"/>
          </a:xfrm>
          <a:prstGeom prst="rect">
            <a:avLst/>
          </a:prstGeom>
          <a:noFill/>
          <a:ln w="9525">
            <a:noFill/>
            <a:miter lim="800000"/>
            <a:headEnd/>
            <a:tailEnd/>
          </a:ln>
        </p:spPr>
      </p:pic>
      <p:sp>
        <p:nvSpPr>
          <p:cNvPr id="30756" name="正方形/長方形 60"/>
          <p:cNvSpPr>
            <a:spLocks noChangeArrowheads="1"/>
          </p:cNvSpPr>
          <p:nvPr/>
        </p:nvSpPr>
        <p:spPr bwMode="auto">
          <a:xfrm>
            <a:off x="2571750" y="1857375"/>
            <a:ext cx="492125" cy="369888"/>
          </a:xfrm>
          <a:prstGeom prst="rect">
            <a:avLst/>
          </a:prstGeom>
          <a:noFill/>
          <a:ln w="9525">
            <a:noFill/>
            <a:miter lim="800000"/>
            <a:headEnd/>
            <a:tailEnd/>
          </a:ln>
        </p:spPr>
        <p:txBody>
          <a:bodyPr wrap="none">
            <a:spAutoFit/>
          </a:bodyPr>
          <a:lstStyle/>
          <a:p>
            <a:r>
              <a:rPr lang="en-US" altLang="ja-JP"/>
              <a:t>PE</a:t>
            </a:r>
            <a:endParaRPr lang="ja-JP" altLang="en-US"/>
          </a:p>
        </p:txBody>
      </p:sp>
      <p:pic>
        <p:nvPicPr>
          <p:cNvPr id="3075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643438" y="3714750"/>
            <a:ext cx="1030287" cy="642938"/>
          </a:xfrm>
          <a:prstGeom prst="rect">
            <a:avLst/>
          </a:prstGeom>
          <a:noFill/>
          <a:ln w="9525">
            <a:noFill/>
            <a:miter lim="800000"/>
            <a:headEnd/>
            <a:tailEnd/>
          </a:ln>
        </p:spPr>
      </p:pic>
      <p:pic>
        <p:nvPicPr>
          <p:cNvPr id="30758"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500563" y="2714625"/>
            <a:ext cx="1000125" cy="619125"/>
          </a:xfrm>
          <a:prstGeom prst="rect">
            <a:avLst/>
          </a:prstGeom>
          <a:noFill/>
          <a:ln w="9525">
            <a:noFill/>
            <a:miter lim="800000"/>
            <a:headEnd/>
            <a:tailEnd/>
          </a:ln>
        </p:spPr>
      </p:pic>
      <p:sp>
        <p:nvSpPr>
          <p:cNvPr id="30759" name="正方形/長方形 59"/>
          <p:cNvSpPr>
            <a:spLocks noChangeArrowheads="1"/>
          </p:cNvSpPr>
          <p:nvPr/>
        </p:nvSpPr>
        <p:spPr bwMode="auto">
          <a:xfrm>
            <a:off x="4643438" y="4071938"/>
            <a:ext cx="941387" cy="369887"/>
          </a:xfrm>
          <a:prstGeom prst="rect">
            <a:avLst/>
          </a:prstGeom>
          <a:noFill/>
          <a:ln w="9525">
            <a:noFill/>
            <a:miter lim="800000"/>
            <a:headEnd/>
            <a:tailEnd/>
          </a:ln>
        </p:spPr>
        <p:txBody>
          <a:bodyPr wrap="none">
            <a:spAutoFit/>
          </a:bodyPr>
          <a:lstStyle/>
          <a:p>
            <a:r>
              <a:rPr lang="en-US" altLang="ja-JP"/>
              <a:t>WORM</a:t>
            </a:r>
            <a:endParaRPr lang="ja-JP" altLang="en-US"/>
          </a:p>
        </p:txBody>
      </p:sp>
      <p:sp>
        <p:nvSpPr>
          <p:cNvPr id="30760" name="正方形/長方形 58"/>
          <p:cNvSpPr>
            <a:spLocks noChangeArrowheads="1"/>
          </p:cNvSpPr>
          <p:nvPr/>
        </p:nvSpPr>
        <p:spPr bwMode="auto">
          <a:xfrm>
            <a:off x="4643438" y="3143250"/>
            <a:ext cx="787400" cy="369888"/>
          </a:xfrm>
          <a:prstGeom prst="rect">
            <a:avLst/>
          </a:prstGeom>
          <a:noFill/>
          <a:ln w="9525">
            <a:noFill/>
            <a:miter lim="800000"/>
            <a:headEnd/>
            <a:tailEnd/>
          </a:ln>
        </p:spPr>
        <p:txBody>
          <a:bodyPr wrap="none">
            <a:spAutoFit/>
          </a:bodyPr>
          <a:lstStyle/>
          <a:p>
            <a:r>
              <a:rPr lang="en-US" altLang="ja-JP"/>
              <a:t>TROJ</a:t>
            </a:r>
            <a:endParaRPr lang="ja-JP" altLang="en-US"/>
          </a:p>
        </p:txBody>
      </p:sp>
      <p:cxnSp>
        <p:nvCxnSpPr>
          <p:cNvPr id="88" name="直線コネクタ 87"/>
          <p:cNvCxnSpPr/>
          <p:nvPr/>
        </p:nvCxnSpPr>
        <p:spPr>
          <a:xfrm>
            <a:off x="2357438" y="2214563"/>
            <a:ext cx="1000125"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4572000" y="3500438"/>
            <a:ext cx="1143000" cy="0"/>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4714875" y="4429125"/>
            <a:ext cx="1143000" cy="0"/>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3786188" y="5286375"/>
            <a:ext cx="300037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rot="5400000">
            <a:off x="3571875" y="5286376"/>
            <a:ext cx="42862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rot="5400000">
            <a:off x="6572250" y="5286376"/>
            <a:ext cx="428625"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6"/>
                                        </p:tgtEl>
                                        <p:attrNameLst>
                                          <p:attrName>style.visibility</p:attrName>
                                        </p:attrNameLst>
                                      </p:cBhvr>
                                      <p:to>
                                        <p:strVal val="visible"/>
                                      </p:to>
                                    </p:set>
                                    <p:animEffect transition="in" filter="wipe(down)">
                                      <p:cBhvr>
                                        <p:cTn id="7" dur="500"/>
                                        <p:tgtEl>
                                          <p:spTgt spid="30756"/>
                                        </p:tgtEl>
                                      </p:cBhvr>
                                    </p:animEffect>
                                  </p:childTnLst>
                                </p:cTn>
                              </p:par>
                              <p:par>
                                <p:cTn id="8" presetID="22" presetClass="entr" presetSubtype="4" fill="hold" nodeType="withEffect">
                                  <p:stCondLst>
                                    <p:cond delay="0"/>
                                  </p:stCondLst>
                                  <p:childTnLst>
                                    <p:set>
                                      <p:cBhvr>
                                        <p:cTn id="9" dur="1" fill="hold">
                                          <p:stCondLst>
                                            <p:cond delay="0"/>
                                          </p:stCondLst>
                                        </p:cTn>
                                        <p:tgtEl>
                                          <p:spTgt spid="30755"/>
                                        </p:tgtEl>
                                        <p:attrNameLst>
                                          <p:attrName>style.visibility</p:attrName>
                                        </p:attrNameLst>
                                      </p:cBhvr>
                                      <p:to>
                                        <p:strVal val="visible"/>
                                      </p:to>
                                    </p:set>
                                    <p:animEffect transition="in" filter="wipe(down)">
                                      <p:cBhvr>
                                        <p:cTn id="10" dur="500"/>
                                        <p:tgtEl>
                                          <p:spTgt spid="3075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0742"/>
                                        </p:tgtEl>
                                        <p:attrNameLst>
                                          <p:attrName>style.visibility</p:attrName>
                                        </p:attrNameLst>
                                      </p:cBhvr>
                                      <p:to>
                                        <p:strVal val="visible"/>
                                      </p:to>
                                    </p:set>
                                    <p:animEffect transition="in" filter="wipe(left)">
                                      <p:cBhvr>
                                        <p:cTn id="13" dur="500"/>
                                        <p:tgtEl>
                                          <p:spTgt spid="3074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0745"/>
                                        </p:tgtEl>
                                        <p:attrNameLst>
                                          <p:attrName>style.visibility</p:attrName>
                                        </p:attrNameLst>
                                      </p:cBhvr>
                                      <p:to>
                                        <p:strVal val="visible"/>
                                      </p:to>
                                    </p:set>
                                    <p:animEffect transition="in" filter="wipe(left)">
                                      <p:cBhvr>
                                        <p:cTn id="18" dur="500"/>
                                        <p:tgtEl>
                                          <p:spTgt spid="3074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0760"/>
                                        </p:tgtEl>
                                        <p:attrNameLst>
                                          <p:attrName>style.visibility</p:attrName>
                                        </p:attrNameLst>
                                      </p:cBhvr>
                                      <p:to>
                                        <p:strVal val="visible"/>
                                      </p:to>
                                    </p:set>
                                    <p:animEffect transition="in" filter="wipe(left)">
                                      <p:cBhvr>
                                        <p:cTn id="23" dur="500"/>
                                        <p:tgtEl>
                                          <p:spTgt spid="30760"/>
                                        </p:tgtEl>
                                      </p:cBhvr>
                                    </p:animEffect>
                                  </p:childTnLst>
                                </p:cTn>
                              </p:par>
                              <p:par>
                                <p:cTn id="24" presetID="22" presetClass="entr" presetSubtype="8" fill="hold" nodeType="withEffect">
                                  <p:stCondLst>
                                    <p:cond delay="0"/>
                                  </p:stCondLst>
                                  <p:childTnLst>
                                    <p:set>
                                      <p:cBhvr>
                                        <p:cTn id="25" dur="1" fill="hold">
                                          <p:stCondLst>
                                            <p:cond delay="0"/>
                                          </p:stCondLst>
                                        </p:cTn>
                                        <p:tgtEl>
                                          <p:spTgt spid="30758"/>
                                        </p:tgtEl>
                                        <p:attrNameLst>
                                          <p:attrName>style.visibility</p:attrName>
                                        </p:attrNameLst>
                                      </p:cBhvr>
                                      <p:to>
                                        <p:strVal val="visible"/>
                                      </p:to>
                                    </p:set>
                                    <p:animEffect transition="in" filter="wipe(left)">
                                      <p:cBhvr>
                                        <p:cTn id="26" dur="500"/>
                                        <p:tgtEl>
                                          <p:spTgt spid="3075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0759"/>
                                        </p:tgtEl>
                                        <p:attrNameLst>
                                          <p:attrName>style.visibility</p:attrName>
                                        </p:attrNameLst>
                                      </p:cBhvr>
                                      <p:to>
                                        <p:strVal val="visible"/>
                                      </p:to>
                                    </p:set>
                                    <p:animEffect transition="in" filter="wipe(down)">
                                      <p:cBhvr>
                                        <p:cTn id="31" dur="500"/>
                                        <p:tgtEl>
                                          <p:spTgt spid="30759"/>
                                        </p:tgtEl>
                                      </p:cBhvr>
                                    </p:animEffect>
                                  </p:childTnLst>
                                </p:cTn>
                              </p:par>
                              <p:par>
                                <p:cTn id="32" presetID="22" presetClass="entr" presetSubtype="4" fill="hold" nodeType="withEffect">
                                  <p:stCondLst>
                                    <p:cond delay="0"/>
                                  </p:stCondLst>
                                  <p:childTnLst>
                                    <p:set>
                                      <p:cBhvr>
                                        <p:cTn id="33" dur="1" fill="hold">
                                          <p:stCondLst>
                                            <p:cond delay="0"/>
                                          </p:stCondLst>
                                        </p:cTn>
                                        <p:tgtEl>
                                          <p:spTgt spid="30757"/>
                                        </p:tgtEl>
                                        <p:attrNameLst>
                                          <p:attrName>style.visibility</p:attrName>
                                        </p:attrNameLst>
                                      </p:cBhvr>
                                      <p:to>
                                        <p:strVal val="visible"/>
                                      </p:to>
                                    </p:set>
                                    <p:animEffect transition="in" filter="wipe(down)">
                                      <p:cBhvr>
                                        <p:cTn id="34" dur="500"/>
                                        <p:tgtEl>
                                          <p:spTgt spid="3075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0744"/>
                                        </p:tgtEl>
                                        <p:attrNameLst>
                                          <p:attrName>style.visibility</p:attrName>
                                        </p:attrNameLst>
                                      </p:cBhvr>
                                      <p:to>
                                        <p:strVal val="visible"/>
                                      </p:to>
                                    </p:set>
                                    <p:animEffect transition="in" filter="wipe(down)">
                                      <p:cBhvr>
                                        <p:cTn id="39" dur="500"/>
                                        <p:tgtEl>
                                          <p:spTgt spid="3074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0740"/>
                                        </p:tgtEl>
                                        <p:attrNameLst>
                                          <p:attrName>style.visibility</p:attrName>
                                        </p:attrNameLst>
                                      </p:cBhvr>
                                      <p:to>
                                        <p:strVal val="visible"/>
                                      </p:to>
                                    </p:set>
                                    <p:animEffect transition="in" filter="wipe(down)">
                                      <p:cBhvr>
                                        <p:cTn id="44" dur="500"/>
                                        <p:tgtEl>
                                          <p:spTgt spid="30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0" grpId="0"/>
      <p:bldP spid="30742" grpId="0"/>
      <p:bldP spid="30744" grpId="0"/>
      <p:bldP spid="30745" grpId="0"/>
      <p:bldP spid="30756" grpId="0"/>
      <p:bldP spid="30759" grpId="0"/>
      <p:bldP spid="307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タイトル 1"/>
          <p:cNvSpPr>
            <a:spLocks noGrp="1"/>
          </p:cNvSpPr>
          <p:nvPr>
            <p:ph type="title"/>
          </p:nvPr>
        </p:nvSpPr>
        <p:spPr/>
        <p:txBody>
          <a:bodyPr/>
          <a:lstStyle/>
          <a:p>
            <a:r>
              <a:rPr lang="ja-JP" altLang="en-US" dirty="0" smtClean="0"/>
              <a:t>表</a:t>
            </a:r>
            <a:r>
              <a:rPr lang="en-US" altLang="ja-JP" dirty="0" smtClean="0"/>
              <a:t>6</a:t>
            </a:r>
            <a:r>
              <a:rPr lang="en-US" altLang="ja-JP" dirty="0" smtClean="0"/>
              <a:t>: </a:t>
            </a:r>
            <a:r>
              <a:rPr lang="ja-JP" altLang="en-US" dirty="0" smtClean="0"/>
              <a:t>連携</a:t>
            </a:r>
            <a:r>
              <a:rPr lang="ja-JP" altLang="en-US" dirty="0" smtClean="0"/>
              <a:t>感染例</a:t>
            </a:r>
          </a:p>
        </p:txBody>
      </p:sp>
      <p:graphicFrame>
        <p:nvGraphicFramePr>
          <p:cNvPr id="4" name="コンテンツ プレースホルダ 3"/>
          <p:cNvGraphicFramePr>
            <a:graphicFrameLocks noGrp="1"/>
          </p:cNvGraphicFramePr>
          <p:nvPr>
            <p:ph idx="1"/>
          </p:nvPr>
        </p:nvGraphicFramePr>
        <p:xfrm>
          <a:off x="285750" y="1571625"/>
          <a:ext cx="8572564" cy="4907280"/>
        </p:xfrm>
        <a:graphic>
          <a:graphicData uri="http://schemas.openxmlformats.org/drawingml/2006/table">
            <a:tbl>
              <a:tblPr firstRow="1" bandRow="1">
                <a:tableStyleId>{5C22544A-7EE6-4342-B048-85BDC9FD1C3A}</a:tableStyleId>
              </a:tblPr>
              <a:tblGrid>
                <a:gridCol w="1064255"/>
                <a:gridCol w="1385027"/>
                <a:gridCol w="2113989"/>
                <a:gridCol w="1008893"/>
                <a:gridCol w="3000400"/>
              </a:tblGrid>
              <a:tr h="3691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bg1"/>
                          </a:solidFill>
                          <a:effectLst/>
                          <a:latin typeface="+mn-lt"/>
                          <a:ea typeface="ＭＳ Ｐゴシック" charset="-128"/>
                        </a:rPr>
                        <a:t>スロット</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bg1"/>
                          </a:solidFill>
                          <a:effectLst/>
                          <a:latin typeface="+mn-lt"/>
                          <a:ea typeface="ＭＳ Ｐゴシック" charset="-128"/>
                        </a:rPr>
                        <a:t>時間</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bg1"/>
                          </a:solidFill>
                          <a:effectLst/>
                          <a:latin typeface="+mn-lt"/>
                          <a:ea typeface="ＭＳ Ｐゴシック" charset="-128"/>
                        </a:rPr>
                        <a:t>IP</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bg1"/>
                          </a:solidFill>
                          <a:effectLst/>
                          <a:latin typeface="+mn-lt"/>
                          <a:ea typeface="ＭＳ Ｐゴシック" charset="-128"/>
                        </a:rPr>
                        <a:t>Port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bg1"/>
                          </a:solidFill>
                          <a:effectLst/>
                          <a:latin typeface="+mn-lt"/>
                          <a:ea typeface="ＭＳ Ｐゴシック" charset="-128"/>
                        </a:rPr>
                        <a:t>MW</a:t>
                      </a:r>
                      <a:r>
                        <a:rPr kumimoji="1" lang="ja-JP" altLang="en-US" sz="2000" b="0" i="0" u="none" strike="noStrike" cap="none" normalizeH="0" baseline="0" dirty="0" smtClean="0">
                          <a:ln>
                            <a:noFill/>
                          </a:ln>
                          <a:solidFill>
                            <a:schemeClr val="bg1"/>
                          </a:solidFill>
                          <a:effectLst/>
                          <a:latin typeface="+mn-lt"/>
                          <a:ea typeface="ＭＳ Ｐゴシック" charset="-128"/>
                        </a:rPr>
                        <a:t>名</a:t>
                      </a:r>
                    </a:p>
                  </a:txBody>
                  <a:tcPr horzOverflow="overflow"/>
                </a:tc>
              </a:tr>
              <a:tr h="105071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0</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0</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0:02:11</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0:03:48</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0:03:48</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124.86.165.111</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67.215.1.206</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72.10.166.195</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47556</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80</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80</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PE_VIRUT.AV</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TROJ_BUZUS.AGB</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WORM_SWTYMLAI.CD</a:t>
                      </a:r>
                    </a:p>
                  </a:txBody>
                  <a:tcPr horzOverflow="overflow"/>
                </a:tc>
              </a:tr>
              <a:tr h="119061">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2</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2</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0:36:46</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0:36:52</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0:36:52</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124.86.61.109</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72.10.166.195</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67.215.1.206</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33258</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80</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80</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PE_VIRUT.AV</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WORM_SWTYMLAI.CD</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TROJ_BUZUS.AGB</a:t>
                      </a:r>
                    </a:p>
                  </a:txBody>
                  <a:tcPr horzOverflow="overflow"/>
                </a:tc>
              </a:tr>
              <a:tr h="134309">
                <a:tc>
                  <a:txBody>
                    <a:bodyPr/>
                    <a:lstStyle/>
                    <a:p>
                      <a:pPr algn="r"/>
                      <a:r>
                        <a:rPr kumimoji="1" lang="en-US" altLang="ja-JP" sz="2000" dirty="0" smtClean="0">
                          <a:latin typeface="+mn-lt"/>
                        </a:rPr>
                        <a:t>3</a:t>
                      </a:r>
                    </a:p>
                    <a:p>
                      <a:pPr algn="r"/>
                      <a:r>
                        <a:rPr kumimoji="1" lang="en-US" altLang="ja-JP" sz="2000" dirty="0" smtClean="0">
                          <a:latin typeface="+mn-lt"/>
                        </a:rPr>
                        <a:t>3</a:t>
                      </a:r>
                    </a:p>
                    <a:p>
                      <a:pPr algn="r"/>
                      <a:r>
                        <a:rPr kumimoji="1" lang="en-US" altLang="ja-JP" sz="2000" dirty="0" smtClean="0">
                          <a:latin typeface="+mn-lt"/>
                        </a:rPr>
                        <a:t>3</a:t>
                      </a:r>
                    </a:p>
                  </a:txBody>
                  <a:tcPr/>
                </a:tc>
                <a:tc>
                  <a:txBody>
                    <a:bodyPr/>
                    <a:lstStyle/>
                    <a:p>
                      <a:pPr algn="ctr"/>
                      <a:r>
                        <a:rPr kumimoji="1" lang="en-US" altLang="ja-JP" sz="2000" dirty="0" smtClean="0">
                          <a:latin typeface="+mn-lt"/>
                        </a:rPr>
                        <a:t>0:46:56</a:t>
                      </a:r>
                    </a:p>
                    <a:p>
                      <a:pPr algn="ctr"/>
                      <a:r>
                        <a:rPr kumimoji="1" lang="en-US" altLang="ja-JP" sz="2000" dirty="0" smtClean="0">
                          <a:latin typeface="+mn-lt"/>
                        </a:rPr>
                        <a:t>0:48:52</a:t>
                      </a:r>
                    </a:p>
                    <a:p>
                      <a:pPr algn="ctr"/>
                      <a:r>
                        <a:rPr kumimoji="1" lang="en-US" altLang="ja-JP" sz="2000" dirty="0" smtClean="0">
                          <a:latin typeface="+mn-lt"/>
                        </a:rPr>
                        <a:t>0:48:52</a:t>
                      </a:r>
                      <a:endParaRPr kumimoji="1" lang="ja-JP" altLang="en-US" sz="2000" dirty="0">
                        <a:latin typeface="+mn-lt"/>
                      </a:endParaRPr>
                    </a:p>
                  </a:txBody>
                  <a:tcPr/>
                </a:tc>
                <a:tc>
                  <a:txBody>
                    <a:bodyPr/>
                    <a:lstStyle/>
                    <a:p>
                      <a:pPr algn="r" fontAlgn="ctr"/>
                      <a:r>
                        <a:rPr lang="en-US" altLang="ja-JP" sz="2000" b="0" i="0" u="none" strike="noStrike" dirty="0" smtClean="0">
                          <a:latin typeface="+mn-lt"/>
                        </a:rPr>
                        <a:t>124.86.61.109</a:t>
                      </a:r>
                    </a:p>
                    <a:p>
                      <a:pPr algn="r" fontAlgn="ctr"/>
                      <a:r>
                        <a:rPr lang="en-US" altLang="ja-JP" sz="2000" b="0" i="0" u="none" strike="noStrike" dirty="0" smtClean="0">
                          <a:latin typeface="+mn-lt"/>
                        </a:rPr>
                        <a:t>67.215.1.206</a:t>
                      </a:r>
                    </a:p>
                    <a:p>
                      <a:pPr marL="0" marR="0" indent="0" algn="r" defTabSz="914400" rtl="0" eaLnBrk="1" fontAlgn="ctr" latinLnBrk="0" hangingPunct="1">
                        <a:lnSpc>
                          <a:spcPct val="100000"/>
                        </a:lnSpc>
                        <a:spcBef>
                          <a:spcPts val="0"/>
                        </a:spcBef>
                        <a:spcAft>
                          <a:spcPts val="0"/>
                        </a:spcAft>
                        <a:buClrTx/>
                        <a:buSzTx/>
                        <a:buFontTx/>
                        <a:buNone/>
                        <a:tabLst/>
                        <a:defRPr/>
                      </a:pPr>
                      <a:r>
                        <a:rPr lang="en-US" altLang="ja-JP" sz="2000" b="0" i="0" u="none" strike="noStrike" dirty="0" smtClean="0">
                          <a:latin typeface="+mn-lt"/>
                        </a:rPr>
                        <a:t>72.10.166.195</a:t>
                      </a:r>
                    </a:p>
                  </a:txBody>
                  <a:tcPr marL="9525" marR="9525" marT="9525" marB="0" anchor="ctr"/>
                </a:tc>
                <a:tc>
                  <a:txBody>
                    <a:bodyPr/>
                    <a:lstStyle/>
                    <a:p>
                      <a:pPr algn="r"/>
                      <a:r>
                        <a:rPr kumimoji="1" lang="en-US" altLang="ja-JP" sz="2000" dirty="0" smtClean="0">
                          <a:latin typeface="+mn-lt"/>
                        </a:rPr>
                        <a:t>33258</a:t>
                      </a:r>
                    </a:p>
                    <a:p>
                      <a:pPr algn="r"/>
                      <a:r>
                        <a:rPr kumimoji="1" lang="en-US" altLang="ja-JP" sz="2000" dirty="0" smtClean="0">
                          <a:latin typeface="+mn-lt"/>
                        </a:rPr>
                        <a:t>80</a:t>
                      </a:r>
                    </a:p>
                    <a:p>
                      <a:pPr algn="r"/>
                      <a:r>
                        <a:rPr kumimoji="1" lang="en-US" altLang="ja-JP" sz="2000" dirty="0" smtClean="0">
                          <a:latin typeface="+mn-lt"/>
                        </a:rPr>
                        <a:t>80</a:t>
                      </a:r>
                      <a:endParaRPr kumimoji="1" lang="ja-JP" altLang="en-US" sz="2000" dirty="0">
                        <a:latin typeface="+mn-l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PE_VIRUT.AV</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TROJ_BUZUS.AGB</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WORM_SWTYMLAI.CD</a:t>
                      </a:r>
                    </a:p>
                  </a:txBody>
                  <a:tcPr/>
                </a:tc>
              </a:tr>
              <a:tr h="105071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16</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16</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16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5:17:25</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5:18:37</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5:18:38</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114.145.105.239</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67.215.1.206</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72.10.166.195</a:t>
                      </a:r>
                    </a:p>
                  </a:txBody>
                  <a:tcPr marL="9525" marR="9525" marT="9525" marB="0" anchor="ct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15224</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80</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80</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PE_VIRUT.AV</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TROJ_BUZUS.AGB</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mn-lt"/>
                          <a:ea typeface="ＭＳ Ｐゴシック" charset="-128"/>
                        </a:rPr>
                        <a:t>WORM_SWTYMLAI.CD</a:t>
                      </a:r>
                    </a:p>
                  </a:txBody>
                  <a:tcPr horzOverflow="overflow"/>
                </a:tc>
              </a:tr>
            </a:tbl>
          </a:graphicData>
        </a:graphic>
      </p:graphicFrame>
      <p:sp>
        <p:nvSpPr>
          <p:cNvPr id="32808" name="正方形/長方形 4"/>
          <p:cNvSpPr>
            <a:spLocks noChangeArrowheads="1"/>
          </p:cNvSpPr>
          <p:nvPr/>
        </p:nvSpPr>
        <p:spPr bwMode="auto">
          <a:xfrm>
            <a:off x="7572375" y="6488113"/>
            <a:ext cx="1398588" cy="369887"/>
          </a:xfrm>
          <a:prstGeom prst="rect">
            <a:avLst/>
          </a:prstGeom>
          <a:noFill/>
          <a:ln w="9525">
            <a:noFill/>
            <a:miter lim="800000"/>
            <a:headEnd/>
            <a:tailEnd/>
          </a:ln>
        </p:spPr>
        <p:txBody>
          <a:bodyPr wrap="none">
            <a:spAutoFit/>
          </a:bodyPr>
          <a:lstStyle/>
          <a:p>
            <a:r>
              <a:rPr lang="ja-JP" altLang="en-US"/>
              <a:t>計</a:t>
            </a:r>
            <a:r>
              <a:rPr lang="en-US" altLang="ja-JP"/>
              <a:t>17</a:t>
            </a:r>
            <a:r>
              <a:rPr lang="ja-JP" altLang="en-US"/>
              <a:t>スロット</a:t>
            </a:r>
          </a:p>
        </p:txBody>
      </p:sp>
      <p:sp>
        <p:nvSpPr>
          <p:cNvPr id="6" name="正方形/長方形 5"/>
          <p:cNvSpPr/>
          <p:nvPr/>
        </p:nvSpPr>
        <p:spPr>
          <a:xfrm>
            <a:off x="285750" y="2000250"/>
            <a:ext cx="8572500" cy="357188"/>
          </a:xfrm>
          <a:prstGeom prst="rect">
            <a:avLst/>
          </a:pr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285750" y="2428868"/>
            <a:ext cx="8572500" cy="64294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4857750" y="2428867"/>
            <a:ext cx="1000125" cy="571509"/>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正方形/長方形 12"/>
          <p:cNvSpPr/>
          <p:nvPr/>
        </p:nvSpPr>
        <p:spPr>
          <a:xfrm>
            <a:off x="4857750" y="3500438"/>
            <a:ext cx="1000125" cy="642947"/>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p:cNvSpPr/>
          <p:nvPr/>
        </p:nvSpPr>
        <p:spPr>
          <a:xfrm>
            <a:off x="4857752" y="4643446"/>
            <a:ext cx="1000125" cy="642942"/>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正方形/長方形 14"/>
          <p:cNvSpPr/>
          <p:nvPr/>
        </p:nvSpPr>
        <p:spPr>
          <a:xfrm>
            <a:off x="4857750" y="5786454"/>
            <a:ext cx="1000125" cy="642921"/>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正方形/長方形 15"/>
          <p:cNvSpPr/>
          <p:nvPr/>
        </p:nvSpPr>
        <p:spPr>
          <a:xfrm>
            <a:off x="4857750" y="2000249"/>
            <a:ext cx="1000125" cy="357191"/>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 name="正方形/長方形 16"/>
          <p:cNvSpPr/>
          <p:nvPr/>
        </p:nvSpPr>
        <p:spPr>
          <a:xfrm>
            <a:off x="4857750" y="3071813"/>
            <a:ext cx="1000125" cy="35719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p:cNvSpPr/>
          <p:nvPr/>
        </p:nvSpPr>
        <p:spPr>
          <a:xfrm>
            <a:off x="4857750" y="4214813"/>
            <a:ext cx="1000125" cy="35719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p:cNvSpPr/>
          <p:nvPr/>
        </p:nvSpPr>
        <p:spPr>
          <a:xfrm>
            <a:off x="4857750" y="5357813"/>
            <a:ext cx="1000125" cy="35718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15"/>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9"/>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4"/>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8"/>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3"/>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7"/>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12"/>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1"/>
          <p:cNvSpPr>
            <a:spLocks noGrp="1"/>
          </p:cNvSpPr>
          <p:nvPr>
            <p:ph type="title"/>
          </p:nvPr>
        </p:nvSpPr>
        <p:spPr/>
        <p:txBody>
          <a:bodyPr/>
          <a:lstStyle/>
          <a:p>
            <a:r>
              <a:rPr lang="en-US" altLang="ja-JP" smtClean="0"/>
              <a:t>DL</a:t>
            </a:r>
            <a:r>
              <a:rPr lang="ja-JP" altLang="en-US" smtClean="0"/>
              <a:t>サーバーの特徴</a:t>
            </a:r>
          </a:p>
        </p:txBody>
      </p:sp>
      <p:graphicFrame>
        <p:nvGraphicFramePr>
          <p:cNvPr id="4" name="コンテンツ プレースホルダ 3"/>
          <p:cNvGraphicFramePr>
            <a:graphicFrameLocks noGrp="1"/>
          </p:cNvGraphicFramePr>
          <p:nvPr>
            <p:ph idx="1"/>
          </p:nvPr>
        </p:nvGraphicFramePr>
        <p:xfrm>
          <a:off x="1285875" y="1500188"/>
          <a:ext cx="6357959" cy="2213586"/>
        </p:xfrm>
        <a:graphic>
          <a:graphicData uri="http://schemas.openxmlformats.org/drawingml/2006/table">
            <a:tbl>
              <a:tblPr firstRow="1" bandRow="1">
                <a:tableStyleId>{5C22544A-7EE6-4342-B048-85BDC9FD1C3A}</a:tableStyleId>
              </a:tblPr>
              <a:tblGrid>
                <a:gridCol w="4143381"/>
                <a:gridCol w="2214578"/>
              </a:tblGrid>
              <a:tr h="355307">
                <a:tc>
                  <a:txBody>
                    <a:bodyPr/>
                    <a:lstStyle/>
                    <a:p>
                      <a:pPr algn="ctr"/>
                      <a:r>
                        <a:rPr kumimoji="1" lang="en-US" altLang="ja-JP" sz="3200" dirty="0" smtClean="0"/>
                        <a:t>MW</a:t>
                      </a:r>
                      <a:r>
                        <a:rPr kumimoji="1" lang="ja-JP" altLang="en-US" sz="3200" dirty="0" smtClean="0"/>
                        <a:t>名</a:t>
                      </a:r>
                      <a:endParaRPr kumimoji="1" lang="ja-JP" altLang="en-US" sz="3200" dirty="0"/>
                    </a:p>
                  </a:txBody>
                  <a:tcPr/>
                </a:tc>
                <a:tc>
                  <a:txBody>
                    <a:bodyPr/>
                    <a:lstStyle/>
                    <a:p>
                      <a:pPr algn="ctr"/>
                      <a:r>
                        <a:rPr kumimoji="1" lang="ja-JP" altLang="en-US" dirty="0" smtClean="0"/>
                        <a:t>ユニーク</a:t>
                      </a:r>
                      <a:r>
                        <a:rPr kumimoji="1" lang="en-US" altLang="ja-JP" dirty="0" smtClean="0"/>
                        <a:t>DL</a:t>
                      </a:r>
                    </a:p>
                    <a:p>
                      <a:pPr algn="ctr"/>
                      <a:r>
                        <a:rPr kumimoji="1" lang="ja-JP" altLang="en-US" dirty="0" smtClean="0"/>
                        <a:t>サーバー数</a:t>
                      </a:r>
                      <a:endParaRPr kumimoji="1" lang="ja-JP" altLang="en-US" dirty="0"/>
                    </a:p>
                  </a:txBody>
                  <a:tcPr/>
                </a:tc>
              </a:tr>
              <a:tr h="52450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cap="none" normalizeH="0" baseline="0" dirty="0" smtClean="0">
                          <a:ln>
                            <a:noFill/>
                          </a:ln>
                          <a:solidFill>
                            <a:schemeClr val="tx1"/>
                          </a:solidFill>
                          <a:effectLst/>
                          <a:latin typeface="+mn-lt"/>
                          <a:ea typeface="ＭＳ Ｐゴシック" charset="-128"/>
                        </a:rPr>
                        <a:t>PE_VIRUT.AV</a:t>
                      </a:r>
                    </a:p>
                  </a:txBody>
                  <a:tcPr/>
                </a:tc>
                <a:tc>
                  <a:txBody>
                    <a:bodyPr/>
                    <a:lstStyle/>
                    <a:p>
                      <a:pPr algn="ctr"/>
                      <a:r>
                        <a:rPr kumimoji="1" lang="en-US" altLang="ja-JP" sz="2800" dirty="0" smtClean="0"/>
                        <a:t>10</a:t>
                      </a:r>
                      <a:endParaRPr kumimoji="1" lang="ja-JP" altLang="en-US" sz="2800" dirty="0"/>
                    </a:p>
                  </a:txBody>
                  <a:tcPr/>
                </a:tc>
              </a:tr>
              <a:tr h="52450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cap="none" normalizeH="0" baseline="0" dirty="0" smtClean="0">
                          <a:ln>
                            <a:noFill/>
                          </a:ln>
                          <a:solidFill>
                            <a:schemeClr val="tx1"/>
                          </a:solidFill>
                          <a:effectLst/>
                          <a:latin typeface="+mn-lt"/>
                          <a:ea typeface="ＭＳ Ｐゴシック" charset="-128"/>
                        </a:rPr>
                        <a:t>TROJ_BUZUS.AGB</a:t>
                      </a:r>
                    </a:p>
                  </a:txBody>
                  <a:tcPr/>
                </a:tc>
                <a:tc>
                  <a:txBody>
                    <a:bodyPr/>
                    <a:lstStyle/>
                    <a:p>
                      <a:pPr algn="ctr"/>
                      <a:r>
                        <a:rPr kumimoji="1" lang="en-US" altLang="ja-JP" sz="2800" dirty="0" smtClean="0"/>
                        <a:t>1</a:t>
                      </a:r>
                      <a:endParaRPr kumimoji="1" lang="ja-JP" altLang="en-US" sz="2800" dirty="0"/>
                    </a:p>
                  </a:txBody>
                  <a:tcPr/>
                </a:tc>
              </a:tr>
              <a:tr h="52450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cap="none" normalizeH="0" baseline="0" dirty="0" smtClean="0">
                          <a:ln>
                            <a:noFill/>
                          </a:ln>
                          <a:solidFill>
                            <a:schemeClr val="tx1"/>
                          </a:solidFill>
                          <a:effectLst/>
                          <a:latin typeface="+mn-lt"/>
                          <a:ea typeface="ＭＳ Ｐゴシック" charset="-128"/>
                        </a:rPr>
                        <a:t>WORM_SWTYMLAI.CD</a:t>
                      </a:r>
                    </a:p>
                  </a:txBody>
                  <a:tcPr/>
                </a:tc>
                <a:tc>
                  <a:txBody>
                    <a:bodyPr/>
                    <a:lstStyle/>
                    <a:p>
                      <a:pPr algn="ctr"/>
                      <a:r>
                        <a:rPr kumimoji="1" lang="en-US" altLang="ja-JP" sz="2800" dirty="0" smtClean="0"/>
                        <a:t>1</a:t>
                      </a:r>
                      <a:endParaRPr kumimoji="1" lang="ja-JP" altLang="en-US" sz="2800" dirty="0"/>
                    </a:p>
                  </a:txBody>
                  <a:tcPr/>
                </a:tc>
              </a:tr>
            </a:tbl>
          </a:graphicData>
        </a:graphic>
      </p:graphicFrame>
      <p:graphicFrame>
        <p:nvGraphicFramePr>
          <p:cNvPr id="5" name="表 4"/>
          <p:cNvGraphicFramePr>
            <a:graphicFrameLocks noGrp="1"/>
          </p:cNvGraphicFramePr>
          <p:nvPr/>
        </p:nvGraphicFramePr>
        <p:xfrm>
          <a:off x="1142976" y="3857628"/>
          <a:ext cx="6858048" cy="640080"/>
        </p:xfrm>
        <a:graphic>
          <a:graphicData uri="http://schemas.openxmlformats.org/drawingml/2006/table">
            <a:tbl>
              <a:tblPr firstRow="1" bandRow="1">
                <a:tableStyleId>{5C22544A-7EE6-4342-B048-85BDC9FD1C3A}</a:tableStyleId>
              </a:tblPr>
              <a:tblGrid>
                <a:gridCol w="4757385"/>
                <a:gridCol w="2100663"/>
              </a:tblGrid>
              <a:tr h="357190">
                <a:tc>
                  <a:txBody>
                    <a:bodyPr/>
                    <a:lstStyle/>
                    <a:p>
                      <a:pPr algn="r"/>
                      <a:r>
                        <a:rPr kumimoji="1" lang="ja-JP" altLang="en-US" sz="3600" dirty="0" smtClean="0">
                          <a:solidFill>
                            <a:schemeClr val="tx1"/>
                          </a:solidFill>
                        </a:rPr>
                        <a:t>連携感染スロット数</a:t>
                      </a:r>
                      <a:endParaRPr kumimoji="1" lang="ja-JP" altLang="en-US" sz="36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sz="3600" dirty="0" smtClean="0">
                          <a:solidFill>
                            <a:schemeClr val="tx1"/>
                          </a:solidFill>
                        </a:rPr>
                        <a:t>17</a:t>
                      </a:r>
                      <a:endParaRPr kumimoji="1" lang="ja-JP" altLang="en-US" sz="36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6" name="円/楕円 5"/>
          <p:cNvSpPr/>
          <p:nvPr/>
        </p:nvSpPr>
        <p:spPr>
          <a:xfrm>
            <a:off x="714348" y="4978304"/>
            <a:ext cx="3143272" cy="164309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714481" y="4643446"/>
            <a:ext cx="785817" cy="584775"/>
          </a:xfrm>
          <a:prstGeom prst="rect">
            <a:avLst/>
          </a:prstGeom>
        </p:spPr>
        <p:txBody>
          <a:bodyPr wrap="square">
            <a:spAutoFit/>
          </a:bodyPr>
          <a:lstStyle/>
          <a:p>
            <a:r>
              <a:rPr lang="en-US" altLang="ja-JP" sz="3200" dirty="0" smtClean="0"/>
              <a:t>PE</a:t>
            </a:r>
          </a:p>
        </p:txBody>
      </p:sp>
      <p:sp>
        <p:nvSpPr>
          <p:cNvPr id="8" name="円/楕円 7"/>
          <p:cNvSpPr/>
          <p:nvPr/>
        </p:nvSpPr>
        <p:spPr>
          <a:xfrm>
            <a:off x="928662" y="5429264"/>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1357290" y="5214950"/>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1643042" y="5857892"/>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2071670" y="5500702"/>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2143108" y="6143644"/>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2928926" y="5429264"/>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500298" y="5786454"/>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3143240" y="5929330"/>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357422" y="5143512"/>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1071538" y="5857892"/>
            <a:ext cx="323493" cy="318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4714876" y="5429264"/>
            <a:ext cx="1214446" cy="100010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643438" y="4929198"/>
            <a:ext cx="1285884" cy="584775"/>
          </a:xfrm>
          <a:prstGeom prst="rect">
            <a:avLst/>
          </a:prstGeom>
        </p:spPr>
        <p:txBody>
          <a:bodyPr wrap="square">
            <a:spAutoFit/>
          </a:bodyPr>
          <a:lstStyle/>
          <a:p>
            <a:r>
              <a:rPr lang="en-US" altLang="ja-JP" sz="3200" dirty="0" smtClean="0"/>
              <a:t>TROJ</a:t>
            </a:r>
          </a:p>
        </p:txBody>
      </p:sp>
      <p:sp>
        <p:nvSpPr>
          <p:cNvPr id="21" name="正方形/長方形 20"/>
          <p:cNvSpPr/>
          <p:nvPr/>
        </p:nvSpPr>
        <p:spPr>
          <a:xfrm>
            <a:off x="6643702" y="4929198"/>
            <a:ext cx="1571636" cy="584775"/>
          </a:xfrm>
          <a:prstGeom prst="rect">
            <a:avLst/>
          </a:prstGeom>
        </p:spPr>
        <p:txBody>
          <a:bodyPr wrap="square">
            <a:spAutoFit/>
          </a:bodyPr>
          <a:lstStyle/>
          <a:p>
            <a:r>
              <a:rPr lang="en-US" altLang="ja-JP" sz="3200" dirty="0" smtClean="0"/>
              <a:t>WORM</a:t>
            </a:r>
          </a:p>
        </p:txBody>
      </p:sp>
      <p:sp>
        <p:nvSpPr>
          <p:cNvPr id="22" name="円/楕円 21"/>
          <p:cNvSpPr/>
          <p:nvPr/>
        </p:nvSpPr>
        <p:spPr>
          <a:xfrm>
            <a:off x="5072066" y="5786454"/>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7143768" y="5786454"/>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6786578" y="5429264"/>
            <a:ext cx="1214446" cy="1000108"/>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1"/>
          <p:cNvSpPr>
            <a:spLocks noGrp="1"/>
          </p:cNvSpPr>
          <p:nvPr>
            <p:ph type="title"/>
          </p:nvPr>
        </p:nvSpPr>
        <p:spPr/>
        <p:txBody>
          <a:bodyPr/>
          <a:lstStyle/>
          <a:p>
            <a:pPr lvl="0"/>
            <a:r>
              <a:rPr lang="ja-JP" altLang="en-US" sz="3200" dirty="0" smtClean="0"/>
              <a:t>表</a:t>
            </a:r>
            <a:r>
              <a:rPr lang="en-US" altLang="ja-JP" sz="3200" dirty="0" smtClean="0"/>
              <a:t>7: Rule2d</a:t>
            </a:r>
            <a:br>
              <a:rPr lang="en-US" altLang="ja-JP" sz="3200" dirty="0" smtClean="0"/>
            </a:br>
            <a:r>
              <a:rPr lang="en-US" altLang="ja-JP" sz="3200" dirty="0" smtClean="0">
                <a:latin typeface="Arial" charset="0"/>
                <a:ea typeface="ＭＳ Ｐゴシック" charset="-128"/>
              </a:rPr>
              <a:t>PE_VIRUT.AV </a:t>
            </a:r>
            <a:r>
              <a:rPr lang="ja-JP" altLang="en-US" sz="3200" dirty="0" err="1" smtClean="0">
                <a:latin typeface="Arial" charset="0"/>
                <a:ea typeface="ＭＳ Ｐゴシック" charset="-128"/>
              </a:rPr>
              <a:t>の第</a:t>
            </a:r>
            <a:r>
              <a:rPr lang="en-US" altLang="ja-JP" sz="3200" dirty="0" smtClean="0">
                <a:latin typeface="Arial" charset="0"/>
                <a:ea typeface="ＭＳ Ｐゴシック" charset="-128"/>
              </a:rPr>
              <a:t>1</a:t>
            </a:r>
            <a:r>
              <a:rPr lang="ja-JP" altLang="en-US" sz="3200" dirty="0" err="1" smtClean="0">
                <a:latin typeface="Arial" charset="0"/>
                <a:ea typeface="ＭＳ Ｐゴシック" charset="-128"/>
              </a:rPr>
              <a:t>，</a:t>
            </a:r>
            <a:r>
              <a:rPr lang="en-US" altLang="ja-JP" sz="3200" dirty="0" smtClean="0">
                <a:latin typeface="Arial" charset="0"/>
                <a:ea typeface="ＭＳ Ｐゴシック" charset="-128"/>
              </a:rPr>
              <a:t>2 </a:t>
            </a:r>
            <a:r>
              <a:rPr lang="ja-JP" altLang="en-US" sz="3200" dirty="0" smtClean="0">
                <a:latin typeface="Arial" charset="0"/>
                <a:ea typeface="ＭＳ Ｐゴシック" charset="-128"/>
              </a:rPr>
              <a:t>オクテットが同じあて先</a:t>
            </a:r>
            <a:r>
              <a:rPr lang="en-US" altLang="ja-JP" sz="3200" dirty="0" smtClean="0">
                <a:latin typeface="Arial" charset="0"/>
                <a:ea typeface="ＭＳ Ｐゴシック" charset="-128"/>
              </a:rPr>
              <a:t>IP </a:t>
            </a:r>
            <a:r>
              <a:rPr lang="ja-JP" altLang="en-US" sz="3200" dirty="0" smtClean="0">
                <a:latin typeface="Arial" charset="0"/>
                <a:ea typeface="ＭＳ Ｐゴシック" charset="-128"/>
              </a:rPr>
              <a:t>でスキャンする</a:t>
            </a:r>
            <a:endParaRPr lang="ja-JP" altLang="en-US" sz="3200" dirty="0" smtClean="0"/>
          </a:p>
        </p:txBody>
      </p:sp>
      <p:graphicFrame>
        <p:nvGraphicFramePr>
          <p:cNvPr id="4" name="コンテンツ プレースホルダ 3"/>
          <p:cNvGraphicFramePr>
            <a:graphicFrameLocks noGrp="1"/>
          </p:cNvGraphicFramePr>
          <p:nvPr>
            <p:ph idx="1"/>
          </p:nvPr>
        </p:nvGraphicFramePr>
        <p:xfrm>
          <a:off x="285750" y="2112963"/>
          <a:ext cx="8543955" cy="3602736"/>
        </p:xfrm>
        <a:graphic>
          <a:graphicData uri="http://schemas.openxmlformats.org/drawingml/2006/table">
            <a:tbl>
              <a:tblPr firstRow="1" bandRow="1">
                <a:tableStyleId>{5C22544A-7EE6-4342-B048-85BDC9FD1C3A}</a:tableStyleId>
              </a:tblPr>
              <a:tblGrid>
                <a:gridCol w="1759464"/>
                <a:gridCol w="3312634"/>
                <a:gridCol w="3471857"/>
              </a:tblGrid>
              <a:tr h="3708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Arial" charset="0"/>
                          <a:ea typeface="ＭＳ Ｐゴシック" charset="-128"/>
                        </a:rPr>
                        <a:t>Slot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1" u="none" strike="noStrike" cap="none" normalizeH="0" baseline="0" dirty="0" smtClean="0">
                          <a:ln>
                            <a:noFill/>
                          </a:ln>
                          <a:solidFill>
                            <a:schemeClr val="bg1"/>
                          </a:solidFill>
                          <a:effectLst/>
                          <a:latin typeface="Arial" charset="0"/>
                          <a:ea typeface="ＭＳ Ｐゴシック" charset="-128"/>
                        </a:rPr>
                        <a:t>DL </a:t>
                      </a:r>
                      <a:r>
                        <a:rPr kumimoji="1" lang="ja-JP" altLang="en-US" sz="2800" b="0" i="0" u="none" strike="noStrike" cap="none" normalizeH="0" baseline="0" dirty="0" smtClean="0">
                          <a:ln>
                            <a:noFill/>
                          </a:ln>
                          <a:solidFill>
                            <a:schemeClr val="bg1"/>
                          </a:solidFill>
                          <a:effectLst/>
                          <a:latin typeface="Arial" charset="0"/>
                          <a:ea typeface="ＭＳ Ｐゴシック" charset="-128"/>
                        </a:rPr>
                        <a:t>の</a:t>
                      </a:r>
                      <a:r>
                        <a:rPr kumimoji="1" lang="en-US" altLang="ja-JP" sz="2800" b="0" i="1" u="none" strike="noStrike" cap="none" normalizeH="0" baseline="0" dirty="0" smtClean="0">
                          <a:ln>
                            <a:noFill/>
                          </a:ln>
                          <a:solidFill>
                            <a:schemeClr val="bg1"/>
                          </a:solidFill>
                          <a:effectLst/>
                          <a:latin typeface="Arial" charset="0"/>
                          <a:ea typeface="ＭＳ Ｐゴシック" charset="-128"/>
                        </a:rPr>
                        <a:t>IP</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bg1"/>
                          </a:solidFill>
                          <a:effectLst/>
                          <a:latin typeface="Arial" charset="0"/>
                          <a:ea typeface="ＭＳ Ｐゴシック" charset="-128"/>
                        </a:rPr>
                        <a:t>スキャンあて先</a:t>
                      </a:r>
                      <a:r>
                        <a:rPr kumimoji="1" lang="en-US" altLang="ja-JP" sz="2800" b="0" i="1" u="none" strike="noStrike" cap="none" normalizeH="0" baseline="0" dirty="0" smtClean="0">
                          <a:ln>
                            <a:noFill/>
                          </a:ln>
                          <a:solidFill>
                            <a:schemeClr val="bg1"/>
                          </a:solidFill>
                          <a:effectLst/>
                          <a:latin typeface="Arial" charset="0"/>
                          <a:ea typeface="ＭＳ Ｐゴシック" charset="-128"/>
                        </a:rPr>
                        <a:t>IP</a:t>
                      </a:r>
                    </a:p>
                  </a:txBody>
                  <a:tcPr horzOverflow="overflow"/>
                </a:tc>
              </a:tr>
              <a:tr h="37084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0</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2</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3</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16</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29</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124.86.165.111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124.86.61.109</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124.86.61.109</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114.145.105.239</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114.164.227.177</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124.86.163.102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124.86.163.102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124.86.163.102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114.145.122.40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114.164.205.247</a:t>
                      </a:r>
                    </a:p>
                  </a:txBody>
                  <a:tcPr horzOverflow="overflow"/>
                </a:tc>
              </a:tr>
              <a:tr h="37084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charset="-128"/>
                        </a:rPr>
                        <a:t>例</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A.B.C.D</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A.B.E.F</a:t>
                      </a:r>
                    </a:p>
                  </a:txBody>
                  <a:tcPr horzOverflow="overflow"/>
                </a:tc>
              </a:tr>
            </a:tbl>
          </a:graphicData>
        </a:graphic>
      </p:graphicFrame>
      <p:sp>
        <p:nvSpPr>
          <p:cNvPr id="36884" name="正方形/長方形 4"/>
          <p:cNvSpPr>
            <a:spLocks noChangeArrowheads="1"/>
          </p:cNvSpPr>
          <p:nvPr/>
        </p:nvSpPr>
        <p:spPr bwMode="auto">
          <a:xfrm>
            <a:off x="285750" y="6286500"/>
            <a:ext cx="1398588" cy="369888"/>
          </a:xfrm>
          <a:prstGeom prst="rect">
            <a:avLst/>
          </a:prstGeom>
          <a:noFill/>
          <a:ln w="9525">
            <a:noFill/>
            <a:miter lim="800000"/>
            <a:headEnd/>
            <a:tailEnd/>
          </a:ln>
        </p:spPr>
        <p:txBody>
          <a:bodyPr wrap="none">
            <a:spAutoFit/>
          </a:bodyPr>
          <a:lstStyle/>
          <a:p>
            <a:r>
              <a:rPr lang="ja-JP" altLang="en-US"/>
              <a:t>計</a:t>
            </a:r>
            <a:r>
              <a:rPr lang="en-US" altLang="ja-JP"/>
              <a:t>17</a:t>
            </a:r>
            <a:r>
              <a:rPr lang="ja-JP" altLang="en-US"/>
              <a:t>スロット</a:t>
            </a:r>
          </a:p>
        </p:txBody>
      </p:sp>
      <p:sp>
        <p:nvSpPr>
          <p:cNvPr id="5" name="正方形/長方形 4"/>
          <p:cNvSpPr/>
          <p:nvPr/>
        </p:nvSpPr>
        <p:spPr>
          <a:xfrm>
            <a:off x="2071688" y="5214950"/>
            <a:ext cx="714375" cy="428613"/>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正方形/長方形 5"/>
          <p:cNvSpPr/>
          <p:nvPr/>
        </p:nvSpPr>
        <p:spPr>
          <a:xfrm>
            <a:off x="2071688" y="3214686"/>
            <a:ext cx="1214437" cy="428627"/>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2071688" y="3714751"/>
            <a:ext cx="1214437" cy="428623"/>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正方形/長方形 7"/>
          <p:cNvSpPr/>
          <p:nvPr/>
        </p:nvSpPr>
        <p:spPr>
          <a:xfrm>
            <a:off x="2071688" y="4214818"/>
            <a:ext cx="1357312" cy="428620"/>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正方形/長方形 8"/>
          <p:cNvSpPr/>
          <p:nvPr/>
        </p:nvSpPr>
        <p:spPr>
          <a:xfrm>
            <a:off x="2071688" y="4714884"/>
            <a:ext cx="1357312" cy="428616"/>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5429250" y="2714620"/>
            <a:ext cx="1214438" cy="4286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5429250" y="3214686"/>
            <a:ext cx="1214438" cy="4286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5429250" y="3714751"/>
            <a:ext cx="1214438" cy="42862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正方形/長方形 12"/>
          <p:cNvSpPr/>
          <p:nvPr/>
        </p:nvSpPr>
        <p:spPr>
          <a:xfrm>
            <a:off x="5429250" y="4214818"/>
            <a:ext cx="1357313" cy="4286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p:cNvSpPr/>
          <p:nvPr/>
        </p:nvSpPr>
        <p:spPr>
          <a:xfrm>
            <a:off x="5429250" y="4714884"/>
            <a:ext cx="1357313" cy="42861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正方形/長方形 14"/>
          <p:cNvSpPr/>
          <p:nvPr/>
        </p:nvSpPr>
        <p:spPr>
          <a:xfrm>
            <a:off x="2071688" y="2643182"/>
            <a:ext cx="1214437" cy="500068"/>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正方形/長方形 15"/>
          <p:cNvSpPr/>
          <p:nvPr/>
        </p:nvSpPr>
        <p:spPr>
          <a:xfrm>
            <a:off x="5429250" y="5214953"/>
            <a:ext cx="642938" cy="5000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altLang="ja-JP" sz="3600" dirty="0" smtClean="0"/>
              <a:t>Rule1b.</a:t>
            </a:r>
            <a:br>
              <a:rPr lang="en-US" altLang="ja-JP" sz="3600" dirty="0" smtClean="0"/>
            </a:br>
            <a:r>
              <a:rPr lang="en-US" altLang="ja-JP" sz="3600" dirty="0" smtClean="0"/>
              <a:t>JOIN</a:t>
            </a:r>
            <a:r>
              <a:rPr lang="ja-JP" altLang="en-US" sz="3600" dirty="0" smtClean="0"/>
              <a:t>とポートスキャン開始時間の遅延</a:t>
            </a:r>
          </a:p>
        </p:txBody>
      </p:sp>
      <p:pic>
        <p:nvPicPr>
          <p:cNvPr id="3891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063" y="1928813"/>
            <a:ext cx="8058150" cy="4591050"/>
          </a:xfrm>
          <a:prstGeom prst="rect">
            <a:avLst/>
          </a:prstGeom>
          <a:noFill/>
          <a:ln w="9525">
            <a:noFill/>
            <a:miter lim="800000"/>
            <a:headEnd/>
            <a:tailEnd/>
          </a:ln>
        </p:spPr>
      </p:pic>
      <p:sp>
        <p:nvSpPr>
          <p:cNvPr id="5" name="角丸四角形吹き出し 4"/>
          <p:cNvSpPr/>
          <p:nvPr/>
        </p:nvSpPr>
        <p:spPr>
          <a:xfrm>
            <a:off x="1643042" y="2286000"/>
            <a:ext cx="2571750" cy="1143000"/>
          </a:xfrm>
          <a:prstGeom prst="wedgeRoundRectCallout">
            <a:avLst>
              <a:gd name="adj1" fmla="val 52487"/>
              <a:gd name="adj2" fmla="val 10208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800" dirty="0">
                <a:latin typeface="+mj-ea"/>
                <a:ea typeface="+mj-ea"/>
              </a:rPr>
              <a:t>ポートスキャン開始時刻　</a:t>
            </a:r>
            <a:r>
              <a:rPr lang="en-US" altLang="ja-JP" sz="2800" dirty="0">
                <a:latin typeface="+mj-ea"/>
                <a:ea typeface="+mj-ea"/>
              </a:rPr>
              <a:t>[</a:t>
            </a:r>
            <a:r>
              <a:rPr lang="ja-JP" altLang="en-US" sz="2800" dirty="0">
                <a:latin typeface="+mj-ea"/>
                <a:ea typeface="+mj-ea"/>
              </a:rPr>
              <a:t>秒</a:t>
            </a:r>
            <a:r>
              <a:rPr lang="en-US" altLang="ja-JP" sz="2800" dirty="0">
                <a:latin typeface="+mj-ea"/>
                <a:ea typeface="+mj-ea"/>
              </a:rPr>
              <a:t>]</a:t>
            </a:r>
            <a:endParaRPr lang="ja-JP" altLang="ja-JP" sz="2800" dirty="0">
              <a:latin typeface="+mj-ea"/>
              <a:ea typeface="+mj-ea"/>
            </a:endParaRPr>
          </a:p>
        </p:txBody>
      </p:sp>
      <p:sp>
        <p:nvSpPr>
          <p:cNvPr id="6" name="角丸四角形吹き出し 5"/>
          <p:cNvSpPr/>
          <p:nvPr/>
        </p:nvSpPr>
        <p:spPr>
          <a:xfrm>
            <a:off x="5643562" y="4286250"/>
            <a:ext cx="3071842" cy="1214452"/>
          </a:xfrm>
          <a:prstGeom prst="wedgeRoundRectCallout">
            <a:avLst>
              <a:gd name="adj1" fmla="val -52549"/>
              <a:gd name="adj2" fmla="val -1110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800" dirty="0"/>
              <a:t>JOIN</a:t>
            </a:r>
            <a:r>
              <a:rPr lang="ja-JP" altLang="en-US" sz="2800" dirty="0"/>
              <a:t>の成功</a:t>
            </a:r>
            <a:r>
              <a:rPr lang="ja-JP" altLang="en-US" sz="2800" dirty="0" smtClean="0"/>
              <a:t>時刻</a:t>
            </a:r>
            <a:r>
              <a:rPr lang="en-US" altLang="ja-JP" sz="2800" dirty="0" smtClean="0"/>
              <a:t>[</a:t>
            </a:r>
            <a:r>
              <a:rPr lang="ja-JP" altLang="en-US" sz="2800" dirty="0"/>
              <a:t>秒</a:t>
            </a:r>
            <a:r>
              <a:rPr lang="en-US" altLang="ja-JP" sz="2800" dirty="0"/>
              <a:t>]</a:t>
            </a:r>
            <a:endParaRPr lang="ja-JP" altLang="en-US" sz="2800" dirty="0"/>
          </a:p>
        </p:txBody>
      </p:sp>
      <p:sp>
        <p:nvSpPr>
          <p:cNvPr id="38917" name="正方形/長方形 6"/>
          <p:cNvSpPr>
            <a:spLocks noChangeArrowheads="1"/>
          </p:cNvSpPr>
          <p:nvPr/>
        </p:nvSpPr>
        <p:spPr bwMode="auto">
          <a:xfrm>
            <a:off x="4071938" y="6215063"/>
            <a:ext cx="1290637" cy="369887"/>
          </a:xfrm>
          <a:prstGeom prst="rect">
            <a:avLst/>
          </a:prstGeom>
          <a:solidFill>
            <a:schemeClr val="bg1"/>
          </a:solidFill>
          <a:ln w="9525">
            <a:noFill/>
            <a:miter lim="800000"/>
            <a:headEnd/>
            <a:tailEnd/>
          </a:ln>
        </p:spPr>
        <p:txBody>
          <a:bodyPr>
            <a:spAutoFit/>
          </a:bodyPr>
          <a:lstStyle/>
          <a:p>
            <a:r>
              <a:rPr lang="ja-JP" altLang="en-US">
                <a:ea typeface="ＭＳ Ｐ明朝" pitchFamily="18" charset="-128"/>
              </a:rPr>
              <a:t>時刻　</a:t>
            </a:r>
            <a:r>
              <a:rPr lang="en-US" altLang="ja-JP">
                <a:ea typeface="ＭＳ Ｐ明朝" pitchFamily="18" charset="-128"/>
              </a:rPr>
              <a:t>[</a:t>
            </a:r>
            <a:r>
              <a:rPr lang="ja-JP" altLang="en-US">
                <a:ea typeface="ＭＳ Ｐ明朝" pitchFamily="18" charset="-128"/>
              </a:rPr>
              <a:t>秒</a:t>
            </a:r>
            <a:r>
              <a:rPr lang="en-US" altLang="ja-JP">
                <a:ea typeface="ＭＳ Ｐ明朝" pitchFamily="18" charset="-128"/>
              </a:rPr>
              <a:t>]</a:t>
            </a:r>
            <a:endParaRPr lang="ja-JP" altLang="en-US"/>
          </a:p>
        </p:txBody>
      </p:sp>
      <p:cxnSp>
        <p:nvCxnSpPr>
          <p:cNvPr id="9" name="直線矢印コネクタ 8"/>
          <p:cNvCxnSpPr/>
          <p:nvPr/>
        </p:nvCxnSpPr>
        <p:spPr>
          <a:xfrm rot="5400000">
            <a:off x="3464712" y="4536283"/>
            <a:ext cx="357196" cy="7"/>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919" name="正方形/長方形 11"/>
          <p:cNvSpPr>
            <a:spLocks noChangeArrowheads="1"/>
          </p:cNvSpPr>
          <p:nvPr/>
        </p:nvSpPr>
        <p:spPr bwMode="auto">
          <a:xfrm>
            <a:off x="2500298" y="4214818"/>
            <a:ext cx="1055097" cy="584775"/>
          </a:xfrm>
          <a:prstGeom prst="rect">
            <a:avLst/>
          </a:prstGeom>
          <a:noFill/>
          <a:ln w="9525">
            <a:noFill/>
            <a:miter lim="800000"/>
            <a:headEnd/>
            <a:tailEnd/>
          </a:ln>
        </p:spPr>
        <p:txBody>
          <a:bodyPr wrap="none">
            <a:spAutoFit/>
          </a:bodyPr>
          <a:lstStyle/>
          <a:p>
            <a:r>
              <a:rPr lang="ja-JP" altLang="en-US" sz="3200" b="1" dirty="0" smtClean="0">
                <a:solidFill>
                  <a:srgbClr val="FF0000"/>
                </a:solidFill>
                <a:latin typeface="+mj-ea"/>
                <a:ea typeface="+mj-ea"/>
              </a:rPr>
              <a:t>５ </a:t>
            </a:r>
            <a:r>
              <a:rPr lang="en-US" altLang="ja-JP" sz="3200" b="1" dirty="0" smtClean="0">
                <a:solidFill>
                  <a:srgbClr val="FF0000"/>
                </a:solidFill>
                <a:latin typeface="+mj-ea"/>
                <a:ea typeface="+mj-ea"/>
              </a:rPr>
              <a:t>[s]</a:t>
            </a:r>
            <a:endParaRPr lang="ja-JP" altLang="en-US" sz="3200" b="1" dirty="0">
              <a:solidFill>
                <a:srgbClr val="FF0000"/>
              </a:solidFill>
              <a:latin typeface="+mj-ea"/>
              <a:ea typeface="+mj-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title"/>
          </p:nvPr>
        </p:nvSpPr>
        <p:spPr/>
        <p:txBody>
          <a:bodyPr/>
          <a:lstStyle/>
          <a:p>
            <a:pPr eaLnBrk="1" hangingPunct="1"/>
            <a:r>
              <a:rPr lang="ja-JP" altLang="en-US" dirty="0" smtClean="0"/>
              <a:t>表</a:t>
            </a:r>
            <a:r>
              <a:rPr lang="en-US" altLang="ja-JP" dirty="0" smtClean="0"/>
              <a:t>8:</a:t>
            </a:r>
            <a:r>
              <a:rPr lang="ja-JP" altLang="en-US" dirty="0" smtClean="0"/>
              <a:t> </a:t>
            </a:r>
            <a:r>
              <a:rPr lang="ja-JP" altLang="ja-JP" dirty="0" smtClean="0"/>
              <a:t>連携感染パターン</a:t>
            </a:r>
            <a:endParaRPr lang="ja-JP" altLang="en-US" dirty="0" smtClean="0"/>
          </a:p>
        </p:txBody>
      </p:sp>
      <p:graphicFrame>
        <p:nvGraphicFramePr>
          <p:cNvPr id="41006" name="Group 46"/>
          <p:cNvGraphicFramePr>
            <a:graphicFrameLocks noGrp="1"/>
          </p:cNvGraphicFramePr>
          <p:nvPr/>
        </p:nvGraphicFramePr>
        <p:xfrm>
          <a:off x="71436" y="1500175"/>
          <a:ext cx="9001158" cy="4084320"/>
        </p:xfrm>
        <a:graphic>
          <a:graphicData uri="http://schemas.openxmlformats.org/drawingml/2006/table">
            <a:tbl>
              <a:tblPr/>
              <a:tblGrid>
                <a:gridCol w="1454009"/>
                <a:gridCol w="1474919"/>
                <a:gridCol w="2286016"/>
                <a:gridCol w="1571636"/>
                <a:gridCol w="2214578"/>
              </a:tblGrid>
              <a:tr h="313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400" b="1" i="0" u="none" strike="noStrike" cap="none" normalizeH="0" baseline="0" dirty="0" smtClean="0">
                        <a:ln>
                          <a:noFill/>
                        </a:ln>
                        <a:solidFill>
                          <a:srgbClr val="FFFFFF"/>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400" b="1" i="0" u="none" strike="noStrike" cap="none" normalizeH="0" baseline="0" dirty="0" smtClean="0">
                        <a:ln>
                          <a:noFill/>
                        </a:ln>
                        <a:solidFill>
                          <a:srgbClr val="FFFFFF"/>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bg1"/>
                          </a:solidFill>
                          <a:effectLst/>
                          <a:latin typeface="Arial" charset="0"/>
                          <a:ea typeface="ＭＳ Ｐゴシック" charset="-128"/>
                        </a:rPr>
                        <a:t>スロット例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bg1"/>
                          </a:solidFill>
                          <a:effectLst/>
                          <a:latin typeface="Arial" charset="0"/>
                          <a:ea typeface="ＭＳ Ｐゴシック" charset="-128"/>
                        </a:rPr>
                        <a:t>出現回数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bg1"/>
                          </a:solidFill>
                          <a:effectLst/>
                          <a:latin typeface="Arial" charset="0"/>
                          <a:ea typeface="ＭＳ Ｐゴシック" charset="-128"/>
                        </a:rPr>
                        <a:t>行為</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257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charset="-128"/>
                        </a:rPr>
                        <a:t>パターン</a:t>
                      </a:r>
                      <a:r>
                        <a:rPr kumimoji="1" lang="en-US" altLang="ja-JP" sz="2400" b="0" i="0" u="none" strike="noStrike" cap="none" normalizeH="0" baseline="0" dirty="0" smtClean="0">
                          <a:ln>
                            <a:noFill/>
                          </a:ln>
                          <a:solidFill>
                            <a:schemeClr val="tx1"/>
                          </a:solidFill>
                          <a:effectLst/>
                          <a:latin typeface="Arial" charset="0"/>
                          <a:ea typeface="ＭＳ Ｐゴシック" charset="-128"/>
                        </a:rPr>
                        <a:t>1</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smtClean="0">
                        <a:ln>
                          <a:noFill/>
                        </a:ln>
                        <a:solidFill>
                          <a:srgbClr val="000000"/>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PE1 → TR2,WO3</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rgbClr val="000000"/>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0,2,3,16,29,30,50,60,63,69,70,71,83,94,100,130,132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17</a:t>
                      </a:r>
                      <a:r>
                        <a:rPr kumimoji="1" lang="ja-JP" altLang="en-US" sz="2000" b="0" i="0" u="none" strike="noStrike" cap="none" normalizeH="0" baseline="0" dirty="0" smtClean="0">
                          <a:ln>
                            <a:noFill/>
                          </a:ln>
                          <a:solidFill>
                            <a:schemeClr val="tx1"/>
                          </a:solidFill>
                          <a:effectLst/>
                          <a:latin typeface="Arial" charset="0"/>
                          <a:ea typeface="ＭＳ Ｐゴシック" charset="-128"/>
                        </a:rPr>
                        <a:t>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rgbClr val="000000"/>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C&amp;C</a:t>
                      </a:r>
                      <a:r>
                        <a:rPr kumimoji="1" lang="ja-JP" altLang="en-US" sz="2000" b="0" i="0" u="none" strike="noStrike" cap="none" normalizeH="0" baseline="0" dirty="0" smtClean="0">
                          <a:ln>
                            <a:noFill/>
                          </a:ln>
                          <a:solidFill>
                            <a:srgbClr val="000000"/>
                          </a:solidFill>
                          <a:effectLst/>
                          <a:latin typeface="Arial" charset="0"/>
                          <a:ea typeface="HGｺﾞｼｯｸM" pitchFamily="49" charset="-128"/>
                        </a:rPr>
                        <a:t>接続</a:t>
                      </a:r>
                      <a:endParaRPr kumimoji="1" lang="en-US" altLang="ja-JP" sz="2000" b="0" i="0" u="none" strike="noStrike" cap="none" normalizeH="0" baseline="0" dirty="0" smtClean="0">
                        <a:ln>
                          <a:noFill/>
                        </a:ln>
                        <a:solidFill>
                          <a:srgbClr val="000000"/>
                        </a:solidFill>
                        <a:effectLst/>
                        <a:latin typeface="Arial" charset="0"/>
                        <a:ea typeface="HGｺﾞｼｯｸM"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TCP(135</a:t>
                      </a:r>
                      <a:r>
                        <a:rPr kumimoji="1" lang="ja-JP" altLang="en-US" sz="2000" b="0" i="0" u="none" strike="noStrike" cap="none" normalizeH="0" baseline="0" dirty="0" smtClean="0">
                          <a:ln>
                            <a:noFill/>
                          </a:ln>
                          <a:solidFill>
                            <a:srgbClr val="000000"/>
                          </a:solidFill>
                          <a:effectLst/>
                          <a:latin typeface="Arial" charset="0"/>
                          <a:ea typeface="HGｺﾞｼｯｸM" pitchFamily="49" charset="-128"/>
                        </a:rPr>
                        <a:t>番</a:t>
                      </a: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s4</a:t>
                      </a:r>
                      <a:r>
                        <a:rPr kumimoji="1" lang="ja-JP" altLang="en-US" sz="2000" b="0" i="0" u="none" strike="noStrike" cap="none" normalizeH="0" baseline="0" dirty="0" smtClean="0">
                          <a:ln>
                            <a:noFill/>
                          </a:ln>
                          <a:solidFill>
                            <a:srgbClr val="000000"/>
                          </a:solidFill>
                          <a:effectLst/>
                          <a:latin typeface="Arial" charset="0"/>
                          <a:ea typeface="HGｺﾞｼｯｸM" pitchFamily="49" charset="-128"/>
                        </a:rPr>
                        <a:t>スキャン</a:t>
                      </a:r>
                      <a:endParaRPr kumimoji="1" lang="en-US" altLang="ja-JP" sz="2000" b="0" i="0" u="none" strike="noStrike" cap="none" normalizeH="0" baseline="0" dirty="0" smtClean="0">
                        <a:ln>
                          <a:noFill/>
                        </a:ln>
                        <a:solidFill>
                          <a:srgbClr val="000000"/>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337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パターン</a:t>
                      </a:r>
                      <a:r>
                        <a:rPr kumimoji="1" lang="en-US" altLang="ja-JP" sz="2400" b="0" i="0" u="none" strike="noStrike" cap="none" normalizeH="0" baseline="0" smtClean="0">
                          <a:ln>
                            <a:noFill/>
                          </a:ln>
                          <a:solidFill>
                            <a:schemeClr val="tx1"/>
                          </a:solidFill>
                          <a:effectLst/>
                          <a:latin typeface="Arial" charset="0"/>
                          <a:ea typeface="ＭＳ Ｐゴシック" charset="-128"/>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BK1 → TR2,WO3</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rgbClr val="000000"/>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14,55,56,125,126</a:t>
                      </a:r>
                      <a:endParaRPr kumimoji="1" lang="ja-JP" altLang="en-US" sz="2000" b="0" i="0" u="none" strike="noStrike" cap="none" normalizeH="0" baseline="0" dirty="0" smtClean="0">
                        <a:ln>
                          <a:noFill/>
                        </a:ln>
                        <a:solidFill>
                          <a:srgbClr val="000000"/>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5</a:t>
                      </a:r>
                      <a:r>
                        <a:rPr kumimoji="1" lang="ja-JP" altLang="en-US" sz="2000" b="0" i="0" u="none" strike="noStrike" cap="none" normalizeH="0" baseline="0" dirty="0" smtClean="0">
                          <a:ln>
                            <a:noFill/>
                          </a:ln>
                          <a:solidFill>
                            <a:schemeClr val="tx1"/>
                          </a:solidFill>
                          <a:effectLst/>
                          <a:latin typeface="Arial" charset="0"/>
                          <a:ea typeface="ＭＳ Ｐゴシック" charset="-128"/>
                        </a:rPr>
                        <a:t>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rgbClr val="000000"/>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C&amp;C</a:t>
                      </a:r>
                      <a:r>
                        <a:rPr kumimoji="1" lang="ja-JP" altLang="en-US" sz="2000" b="0" i="0" u="none" strike="noStrike" cap="none" normalizeH="0" baseline="0" dirty="0" smtClean="0">
                          <a:ln>
                            <a:noFill/>
                          </a:ln>
                          <a:solidFill>
                            <a:srgbClr val="000000"/>
                          </a:solidFill>
                          <a:effectLst/>
                          <a:latin typeface="Arial" charset="0"/>
                          <a:ea typeface="HGｺﾞｼｯｸM" pitchFamily="49" charset="-128"/>
                        </a:rPr>
                        <a:t>接続</a:t>
                      </a:r>
                      <a:endParaRPr kumimoji="1" lang="en-US" altLang="ja-JP" sz="2000" b="0" i="0" u="none" strike="noStrike" cap="none" normalizeH="0" baseline="0" dirty="0" smtClean="0">
                        <a:ln>
                          <a:noFill/>
                        </a:ln>
                        <a:solidFill>
                          <a:srgbClr val="000000"/>
                        </a:solidFill>
                        <a:effectLst/>
                        <a:latin typeface="Arial" charset="0"/>
                        <a:ea typeface="HGｺﾞｼｯｸM"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TCP(135</a:t>
                      </a:r>
                      <a:r>
                        <a:rPr kumimoji="1" lang="ja-JP" altLang="en-US" sz="2000" b="0" i="0" u="none" strike="noStrike" cap="none" normalizeH="0" baseline="0" dirty="0" smtClean="0">
                          <a:ln>
                            <a:noFill/>
                          </a:ln>
                          <a:solidFill>
                            <a:srgbClr val="000000"/>
                          </a:solidFill>
                          <a:effectLst/>
                          <a:latin typeface="Arial" charset="0"/>
                          <a:ea typeface="HGｺﾞｼｯｸM" pitchFamily="49" charset="-128"/>
                        </a:rPr>
                        <a:t>番</a:t>
                      </a: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s4</a:t>
                      </a:r>
                      <a:r>
                        <a:rPr kumimoji="1" lang="ja-JP" altLang="en-US" sz="2000" b="0" i="0" u="none" strike="noStrike" cap="none" normalizeH="0" baseline="0" dirty="0" smtClean="0">
                          <a:ln>
                            <a:noFill/>
                          </a:ln>
                          <a:solidFill>
                            <a:srgbClr val="000000"/>
                          </a:solidFill>
                          <a:effectLst/>
                          <a:latin typeface="Arial" charset="0"/>
                          <a:ea typeface="HGｺﾞｼｯｸM" pitchFamily="49" charset="-128"/>
                        </a:rPr>
                        <a:t>スキャン</a:t>
                      </a:r>
                      <a:endParaRPr kumimoji="1" lang="ja-JP" altLang="en-US" sz="2000" b="0" i="0" u="none" strike="noStrike" cap="none" normalizeH="0" baseline="0" dirty="0" smtClean="0">
                        <a:ln>
                          <a:noFill/>
                        </a:ln>
                        <a:solidFill>
                          <a:srgbClr val="000000"/>
                        </a:solidFill>
                        <a:effectLst/>
                        <a:latin typeface="Arial" charset="0"/>
                        <a:ea typeface="HGｺﾞｼｯｸM" pitchFamily="49"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416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charset="-128"/>
                        </a:rPr>
                        <a:t>パターン</a:t>
                      </a:r>
                      <a:r>
                        <a:rPr kumimoji="1" lang="en-US" altLang="ja-JP" sz="2400" b="0" i="0" u="none" strike="noStrike" cap="none" normalizeH="0" baseline="0" dirty="0" smtClean="0">
                          <a:ln>
                            <a:noFill/>
                          </a:ln>
                          <a:solidFill>
                            <a:schemeClr val="tx1"/>
                          </a:solidFill>
                          <a:effectLst/>
                          <a:latin typeface="Arial" charset="0"/>
                          <a:ea typeface="ＭＳ Ｐゴシック" charset="-128"/>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PE2 → WO4,WO3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66,139,140,141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4</a:t>
                      </a:r>
                      <a:r>
                        <a:rPr kumimoji="1" lang="ja-JP" altLang="en-US" sz="2000" b="0" i="0" u="none" strike="noStrike" cap="none" normalizeH="0" baseline="0" dirty="0" smtClean="0">
                          <a:ln>
                            <a:noFill/>
                          </a:ln>
                          <a:solidFill>
                            <a:schemeClr val="tx1"/>
                          </a:solidFill>
                          <a:effectLst/>
                          <a:latin typeface="Arial" charset="0"/>
                          <a:ea typeface="ＭＳ Ｐゴシック" charset="-128"/>
                        </a:rPr>
                        <a:t>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C&amp;C</a:t>
                      </a:r>
                      <a:r>
                        <a:rPr kumimoji="1" lang="ja-JP" altLang="en-US" sz="2000" b="0" i="0" u="none" strike="noStrike" cap="none" normalizeH="0" baseline="0" dirty="0" smtClean="0">
                          <a:ln>
                            <a:noFill/>
                          </a:ln>
                          <a:solidFill>
                            <a:srgbClr val="000000"/>
                          </a:solidFill>
                          <a:effectLst/>
                          <a:latin typeface="Arial" charset="0"/>
                          <a:ea typeface="HGｺﾞｼｯｸM" pitchFamily="49" charset="-128"/>
                        </a:rPr>
                        <a:t>接続</a:t>
                      </a:r>
                      <a:endParaRPr kumimoji="1" lang="en-US" altLang="ja-JP" sz="2000" b="0" i="0" u="none" strike="noStrike" cap="none" normalizeH="0" baseline="0" dirty="0" smtClean="0">
                        <a:ln>
                          <a:noFill/>
                        </a:ln>
                        <a:solidFill>
                          <a:srgbClr val="000000"/>
                        </a:solidFill>
                        <a:effectLst/>
                        <a:latin typeface="Arial" charset="0"/>
                        <a:ea typeface="HGｺﾞｼｯｸM"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TCP(135</a:t>
                      </a:r>
                      <a:r>
                        <a:rPr kumimoji="1" lang="ja-JP" altLang="en-US" sz="2000" b="0" i="0" u="none" strike="noStrike" cap="none" normalizeH="0" baseline="0" dirty="0" smtClean="0">
                          <a:ln>
                            <a:noFill/>
                          </a:ln>
                          <a:solidFill>
                            <a:srgbClr val="000000"/>
                          </a:solidFill>
                          <a:effectLst/>
                          <a:latin typeface="Arial" charset="0"/>
                          <a:ea typeface="HGｺﾞｼｯｸM" pitchFamily="49" charset="-128"/>
                        </a:rPr>
                        <a:t>番</a:t>
                      </a: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rgbClr val="000000"/>
                          </a:solidFill>
                          <a:effectLst/>
                          <a:latin typeface="Arial" charset="0"/>
                          <a:ea typeface="HGｺﾞｼｯｸM" pitchFamily="49" charset="-128"/>
                        </a:rPr>
                        <a:t>s4</a:t>
                      </a:r>
                      <a:r>
                        <a:rPr kumimoji="1" lang="ja-JP" altLang="en-US" sz="2000" b="0" i="0" u="none" strike="noStrike" cap="none" normalizeH="0" baseline="0" dirty="0" smtClean="0">
                          <a:ln>
                            <a:noFill/>
                          </a:ln>
                          <a:solidFill>
                            <a:srgbClr val="000000"/>
                          </a:solidFill>
                          <a:effectLst/>
                          <a:latin typeface="Arial" charset="0"/>
                          <a:ea typeface="HGｺﾞｼｯｸM" pitchFamily="49" charset="-128"/>
                        </a:rPr>
                        <a:t>スキャン</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DOS</a:t>
                      </a:r>
                      <a:r>
                        <a:rPr kumimoji="1" lang="ja-JP" altLang="en-US" sz="2000" b="0" i="0" u="none" strike="noStrike" cap="none" normalizeH="0" baseline="0" dirty="0" smtClean="0">
                          <a:ln>
                            <a:noFill/>
                          </a:ln>
                          <a:solidFill>
                            <a:schemeClr val="tx1"/>
                          </a:solidFill>
                          <a:effectLst/>
                          <a:latin typeface="Arial" charset="0"/>
                          <a:ea typeface="ＭＳ Ｐゴシック" charset="-128"/>
                        </a:rPr>
                        <a:t>攻撃</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SMTP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正方形/長方形 4"/>
          <p:cNvSpPr/>
          <p:nvPr/>
        </p:nvSpPr>
        <p:spPr>
          <a:xfrm>
            <a:off x="428625" y="5643563"/>
            <a:ext cx="4572000" cy="923925"/>
          </a:xfrm>
          <a:prstGeom prst="rect">
            <a:avLst/>
          </a:prstGeom>
        </p:spPr>
        <p:txBody>
          <a:bodyPr>
            <a:spAutoFit/>
          </a:bodyPr>
          <a:lstStyle/>
          <a:p>
            <a:pPr>
              <a:defRPr/>
            </a:pPr>
            <a:r>
              <a:rPr lang="en-US" altLang="ja-JP" b="1" dirty="0" smtClean="0"/>
              <a:t>PE1: </a:t>
            </a:r>
            <a:r>
              <a:rPr lang="en-US" altLang="ja-JP" b="1" dirty="0" smtClean="0">
                <a:latin typeface="+mn-lt"/>
              </a:rPr>
              <a:t>PE_VIRUT.AV</a:t>
            </a:r>
            <a:endParaRPr lang="en-US" altLang="ja-JP" b="1" dirty="0">
              <a:latin typeface="+mn-lt"/>
            </a:endParaRPr>
          </a:p>
          <a:p>
            <a:pPr>
              <a:defRPr/>
            </a:pPr>
            <a:r>
              <a:rPr lang="en-US" altLang="ja-JP" b="1" dirty="0" smtClean="0"/>
              <a:t>TR2 : </a:t>
            </a:r>
            <a:r>
              <a:rPr lang="en-US" altLang="ja-JP" b="1" dirty="0" smtClean="0">
                <a:latin typeface="+mn-lt"/>
              </a:rPr>
              <a:t>TROJ_BUZUS.AGB</a:t>
            </a:r>
            <a:endParaRPr lang="en-US" altLang="ja-JP" b="1" dirty="0">
              <a:latin typeface="+mn-lt"/>
            </a:endParaRPr>
          </a:p>
          <a:p>
            <a:pPr>
              <a:defRPr/>
            </a:pPr>
            <a:r>
              <a:rPr lang="en-US" altLang="ja-JP" b="1" dirty="0" smtClean="0"/>
              <a:t>WO3: </a:t>
            </a:r>
            <a:r>
              <a:rPr lang="en-US" altLang="ja-JP" b="1" dirty="0" smtClean="0">
                <a:latin typeface="+mn-lt"/>
              </a:rPr>
              <a:t>WORM_SWTYMLAI.CD</a:t>
            </a:r>
            <a:endParaRPr lang="en-US" altLang="ja-JP" b="1" dirty="0">
              <a:latin typeface="+mn-lt"/>
            </a:endParaRPr>
          </a:p>
        </p:txBody>
      </p:sp>
      <p:sp>
        <p:nvSpPr>
          <p:cNvPr id="6" name="正方形/長方形 5"/>
          <p:cNvSpPr/>
          <p:nvPr/>
        </p:nvSpPr>
        <p:spPr>
          <a:xfrm>
            <a:off x="4572000" y="5572125"/>
            <a:ext cx="4214813" cy="1089025"/>
          </a:xfrm>
          <a:prstGeom prst="rect">
            <a:avLst/>
          </a:prstGeom>
        </p:spPr>
        <p:txBody>
          <a:bodyPr>
            <a:spAutoFit/>
          </a:bodyPr>
          <a:lstStyle/>
          <a:p>
            <a:pPr eaLnBrk="0" hangingPunct="0">
              <a:spcBef>
                <a:spcPct val="30000"/>
              </a:spcBef>
              <a:defRPr/>
            </a:pPr>
            <a:r>
              <a:rPr lang="en-US" altLang="ja-JP" b="1" dirty="0" smtClean="0"/>
              <a:t>BK1: </a:t>
            </a:r>
            <a:r>
              <a:rPr lang="en-US" altLang="ja-JP" b="1" dirty="0" smtClean="0">
                <a:latin typeface="+mn-lt"/>
              </a:rPr>
              <a:t>BKDR_POEBOT.GN</a:t>
            </a:r>
            <a:endParaRPr lang="en-US" altLang="ja-JP" b="1" dirty="0">
              <a:latin typeface="+mn-lt"/>
            </a:endParaRPr>
          </a:p>
          <a:p>
            <a:pPr eaLnBrk="0" hangingPunct="0">
              <a:spcBef>
                <a:spcPct val="30000"/>
              </a:spcBef>
              <a:defRPr/>
            </a:pPr>
            <a:r>
              <a:rPr lang="en-US" altLang="ja-JP" b="1" dirty="0" smtClean="0"/>
              <a:t>PE2: </a:t>
            </a:r>
            <a:r>
              <a:rPr lang="en-US" altLang="ja-JP" b="1" dirty="0" smtClean="0">
                <a:latin typeface="+mn-lt"/>
              </a:rPr>
              <a:t>PE_BOBAX.AK</a:t>
            </a:r>
            <a:endParaRPr lang="en-US" altLang="ja-JP" b="1" dirty="0">
              <a:latin typeface="+mn-lt"/>
            </a:endParaRPr>
          </a:p>
          <a:p>
            <a:pPr eaLnBrk="0" hangingPunct="0">
              <a:spcBef>
                <a:spcPct val="30000"/>
              </a:spcBef>
              <a:defRPr/>
            </a:pPr>
            <a:r>
              <a:rPr lang="en-US" altLang="ja-JP" b="1" dirty="0" smtClean="0"/>
              <a:t>WO4: </a:t>
            </a:r>
            <a:r>
              <a:rPr lang="en-US" altLang="ja-JP" b="1" dirty="0" smtClean="0">
                <a:latin typeface="+mn-lt"/>
              </a:rPr>
              <a:t>WORM_AUTORUN.CZU</a:t>
            </a:r>
            <a:endParaRPr lang="en-US" altLang="ja-JP" b="1"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タイトル 1"/>
          <p:cNvSpPr>
            <a:spLocks noGrp="1"/>
          </p:cNvSpPr>
          <p:nvPr>
            <p:ph type="title"/>
          </p:nvPr>
        </p:nvSpPr>
        <p:spPr/>
        <p:txBody>
          <a:bodyPr/>
          <a:lstStyle/>
          <a:p>
            <a:pPr eaLnBrk="1" hangingPunct="1"/>
            <a:r>
              <a:rPr lang="ja-JP" altLang="en-US" smtClean="0"/>
              <a:t>ルールの精度</a:t>
            </a:r>
          </a:p>
        </p:txBody>
      </p:sp>
      <p:graphicFrame>
        <p:nvGraphicFramePr>
          <p:cNvPr id="4" name="コンテンツ プレースホルダ 3"/>
          <p:cNvGraphicFramePr>
            <a:graphicFrameLocks noGrp="1"/>
          </p:cNvGraphicFramePr>
          <p:nvPr>
            <p:ph idx="1"/>
          </p:nvPr>
        </p:nvGraphicFramePr>
        <p:xfrm>
          <a:off x="785813" y="1357313"/>
          <a:ext cx="7215238" cy="4206240"/>
        </p:xfrm>
        <a:graphic>
          <a:graphicData uri="http://schemas.openxmlformats.org/drawingml/2006/table">
            <a:tbl>
              <a:tblPr firstRow="1" bandRow="1">
                <a:tableStyleId>{5C22544A-7EE6-4342-B048-85BDC9FD1C3A}</a:tableStyleId>
              </a:tblPr>
              <a:tblGrid>
                <a:gridCol w="1701707"/>
                <a:gridCol w="2995004"/>
                <a:gridCol w="2518527"/>
              </a:tblGrid>
              <a:tr h="1547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1" i="0" u="none" strike="noStrike" cap="none" normalizeH="0" baseline="0" dirty="0" smtClean="0">
                          <a:ln>
                            <a:noFill/>
                          </a:ln>
                          <a:solidFill>
                            <a:schemeClr val="bg1"/>
                          </a:solidFill>
                          <a:effectLst/>
                          <a:latin typeface="Arial" charset="0"/>
                          <a:ea typeface="ＭＳ Ｐゴシック" charset="-128"/>
                        </a:rPr>
                        <a:t>ルール</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bg1"/>
                          </a:solidFill>
                          <a:effectLst/>
                          <a:latin typeface="Arial" charset="0"/>
                          <a:ea typeface="ＭＳ Ｐゴシック" charset="-128"/>
                        </a:rPr>
                        <a:t>頻度</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bg1"/>
                          </a:solidFill>
                          <a:effectLst/>
                          <a:latin typeface="Arial" charset="0"/>
                          <a:ea typeface="ＭＳ Ｐゴシック" charset="-128"/>
                        </a:rPr>
                        <a:t>精度</a:t>
                      </a:r>
                    </a:p>
                  </a:txBody>
                  <a:tcPr horzOverflow="overflow"/>
                </a:tc>
              </a:tr>
              <a:tr h="297656">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1" i="0" u="none" strike="noStrike" cap="none" normalizeH="0" baseline="0" dirty="0" smtClean="0">
                          <a:ln>
                            <a:noFill/>
                          </a:ln>
                          <a:solidFill>
                            <a:schemeClr val="tx1"/>
                          </a:solidFill>
                          <a:effectLst/>
                          <a:latin typeface="Arial" charset="0"/>
                          <a:ea typeface="ＭＳ Ｐゴシック" charset="-128"/>
                        </a:rPr>
                        <a:t>Rule 2a.</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17/145 </a:t>
                      </a:r>
                      <a:r>
                        <a:rPr kumimoji="1" lang="ja-JP" altLang="en-US" sz="2000" b="0" i="0" u="none" strike="noStrike" cap="none" normalizeH="0" baseline="0" dirty="0" smtClean="0">
                          <a:ln>
                            <a:noFill/>
                          </a:ln>
                          <a:solidFill>
                            <a:schemeClr val="tx1"/>
                          </a:solidFill>
                          <a:effectLst/>
                          <a:latin typeface="Arial" charset="0"/>
                          <a:ea typeface="ＭＳ Ｐゴシック" charset="-128"/>
                        </a:rPr>
                        <a:t>スロット</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17/38 </a:t>
                      </a:r>
                      <a:r>
                        <a:rPr kumimoji="1" lang="ja-JP" altLang="en-US" sz="2000" b="0" i="0" u="none" strike="noStrike" cap="none" normalizeH="0" baseline="0" dirty="0" smtClean="0">
                          <a:ln>
                            <a:noFill/>
                          </a:ln>
                          <a:solidFill>
                            <a:schemeClr val="tx1"/>
                          </a:solidFill>
                          <a:effectLst/>
                          <a:latin typeface="Arial" charset="0"/>
                          <a:ea typeface="ＭＳ Ｐゴシック" charset="-128"/>
                        </a:rPr>
                        <a:t>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45%</a:t>
                      </a:r>
                    </a:p>
                  </a:txBody>
                  <a:tcPr horzOverflow="overflow"/>
                </a:tc>
              </a:tr>
              <a:tr h="297656">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ja-JP" sz="2000" b="1" i="0" u="none" strike="noStrike" cap="none" normalizeH="0" baseline="0" dirty="0" smtClean="0">
                          <a:ln>
                            <a:noFill/>
                          </a:ln>
                          <a:solidFill>
                            <a:schemeClr val="tx1"/>
                          </a:solidFill>
                          <a:effectLst/>
                          <a:latin typeface="Arial" charset="0"/>
                          <a:ea typeface="ＭＳ Ｐゴシック" charset="-128"/>
                        </a:rPr>
                        <a:t>Rule 2b.</a:t>
                      </a:r>
                    </a:p>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ja-JP" sz="2000" b="1" i="0" u="none" strike="noStrike" cap="none" normalizeH="0" baseline="0" dirty="0" smtClean="0">
                        <a:ln>
                          <a:noFill/>
                        </a:ln>
                        <a:solidFill>
                          <a:schemeClr val="tx1"/>
                        </a:solidFill>
                        <a:effectLst/>
                        <a:latin typeface="Arial" charset="0"/>
                        <a:ea typeface="ＭＳ Ｐゴシック"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22/145</a:t>
                      </a:r>
                      <a:r>
                        <a:rPr kumimoji="1" lang="ja-JP" altLang="en-US" sz="2000" b="0" i="0" u="none" strike="noStrike" cap="none" normalizeH="0" baseline="0" dirty="0" smtClean="0">
                          <a:ln>
                            <a:noFill/>
                          </a:ln>
                          <a:solidFill>
                            <a:schemeClr val="tx1"/>
                          </a:solidFill>
                          <a:effectLst/>
                          <a:latin typeface="Arial" charset="0"/>
                          <a:ea typeface="ＭＳ Ｐゴシック" charset="-128"/>
                        </a:rPr>
                        <a:t>　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22/22</a:t>
                      </a:r>
                      <a:r>
                        <a:rPr kumimoji="1" lang="ja-JP" altLang="en-US" sz="2000" b="0" i="0" u="none" strike="noStrike" cap="none" normalizeH="0" baseline="0" dirty="0" smtClean="0">
                          <a:ln>
                            <a:noFill/>
                          </a:ln>
                          <a:solidFill>
                            <a:schemeClr val="tx1"/>
                          </a:solidFill>
                          <a:effectLst/>
                          <a:latin typeface="Arial" charset="0"/>
                          <a:ea typeface="ＭＳ Ｐゴシック" charset="-128"/>
                        </a:rPr>
                        <a:t> 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100%</a:t>
                      </a:r>
                    </a:p>
                  </a:txBody>
                  <a:tcPr horzOverflow="overflow"/>
                </a:tc>
              </a:tr>
              <a:tr h="297656">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ja-JP" sz="2000" b="1" i="0" u="none" strike="noStrike" cap="none" normalizeH="0" baseline="0" dirty="0" smtClean="0">
                          <a:ln>
                            <a:noFill/>
                          </a:ln>
                          <a:solidFill>
                            <a:schemeClr val="tx1"/>
                          </a:solidFill>
                          <a:effectLst/>
                          <a:latin typeface="Arial" charset="0"/>
                          <a:ea typeface="ＭＳ Ｐゴシック" charset="-128"/>
                        </a:rPr>
                        <a:t>Rule 2c.</a:t>
                      </a:r>
                    </a:p>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ja-JP" sz="2000" b="1" i="0" u="none" strike="noStrike" cap="none" normalizeH="0" baseline="0" dirty="0" smtClean="0">
                        <a:ln>
                          <a:noFill/>
                        </a:ln>
                        <a:solidFill>
                          <a:schemeClr val="tx1"/>
                        </a:solidFill>
                        <a:effectLst/>
                        <a:latin typeface="Arial" charset="0"/>
                        <a:ea typeface="ＭＳ Ｐゴシック"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17/145</a:t>
                      </a:r>
                      <a:r>
                        <a:rPr kumimoji="1" lang="ja-JP" altLang="en-US" sz="2000" b="0" i="0" u="none" strike="noStrike" cap="none" normalizeH="0" baseline="0" dirty="0" smtClean="0">
                          <a:ln>
                            <a:noFill/>
                          </a:ln>
                          <a:solidFill>
                            <a:schemeClr val="tx1"/>
                          </a:solidFill>
                          <a:effectLst/>
                          <a:latin typeface="Arial" charset="0"/>
                          <a:ea typeface="ＭＳ Ｐゴシック" charset="-128"/>
                        </a:rPr>
                        <a:t>　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17/17 </a:t>
                      </a:r>
                      <a:r>
                        <a:rPr kumimoji="1" lang="ja-JP" altLang="en-US" sz="2000" b="0" i="0" u="none" strike="noStrike" cap="none" normalizeH="0" baseline="0" dirty="0" smtClean="0">
                          <a:ln>
                            <a:noFill/>
                          </a:ln>
                          <a:solidFill>
                            <a:schemeClr val="tx1"/>
                          </a:solidFill>
                          <a:effectLst/>
                          <a:latin typeface="Arial" charset="0"/>
                          <a:ea typeface="ＭＳ Ｐゴシック" charset="-128"/>
                        </a:rPr>
                        <a:t>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100%</a:t>
                      </a:r>
                    </a:p>
                  </a:txBody>
                  <a:tcPr horzOverflow="overflow"/>
                </a:tc>
              </a:tr>
              <a:tr h="297656">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ja-JP" sz="2000" b="1" i="0" u="none" strike="noStrike" cap="none" normalizeH="0" baseline="0" dirty="0" smtClean="0">
                          <a:ln>
                            <a:noFill/>
                          </a:ln>
                          <a:solidFill>
                            <a:schemeClr val="tx1"/>
                          </a:solidFill>
                          <a:effectLst/>
                          <a:latin typeface="Arial" charset="0"/>
                          <a:ea typeface="ＭＳ Ｐゴシック" charset="-128"/>
                        </a:rPr>
                        <a:t>Rule 2d.</a:t>
                      </a:r>
                    </a:p>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ja-JP" sz="2000" b="1" i="0" u="none" strike="noStrike" cap="none" normalizeH="0" baseline="0" dirty="0" smtClean="0">
                        <a:ln>
                          <a:noFill/>
                        </a:ln>
                        <a:solidFill>
                          <a:schemeClr val="tx1"/>
                        </a:solidFill>
                        <a:effectLst/>
                        <a:latin typeface="Arial" charset="0"/>
                        <a:ea typeface="ＭＳ Ｐゴシック"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17/145  </a:t>
                      </a:r>
                      <a:r>
                        <a:rPr kumimoji="1" lang="ja-JP" altLang="en-US" sz="2000" b="0" i="0" u="none" strike="noStrike" cap="none" normalizeH="0" baseline="0" dirty="0" smtClean="0">
                          <a:ln>
                            <a:noFill/>
                          </a:ln>
                          <a:solidFill>
                            <a:schemeClr val="tx1"/>
                          </a:solidFill>
                          <a:effectLst/>
                          <a:latin typeface="Arial" charset="0"/>
                          <a:ea typeface="ＭＳ Ｐゴシック" charset="-128"/>
                        </a:rPr>
                        <a:t>スロット</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17/38</a:t>
                      </a:r>
                      <a:r>
                        <a:rPr kumimoji="1" lang="ja-JP" altLang="en-US" sz="2000" b="0" i="0" u="none" strike="noStrike" cap="none" normalizeH="0" baseline="0" dirty="0" smtClean="0">
                          <a:ln>
                            <a:noFill/>
                          </a:ln>
                          <a:solidFill>
                            <a:schemeClr val="tx1"/>
                          </a:solidFill>
                          <a:effectLst/>
                          <a:latin typeface="Arial" charset="0"/>
                          <a:ea typeface="ＭＳ Ｐゴシック" charset="-128"/>
                        </a:rPr>
                        <a:t> 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45%</a:t>
                      </a:r>
                    </a:p>
                  </a:txBody>
                  <a:tcPr horzOverflow="overflow"/>
                </a:tc>
              </a:tr>
              <a:tr h="297656">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ja-JP" sz="2000" b="1" i="0" u="none" strike="noStrike" cap="none" normalizeH="0" baseline="0" dirty="0" smtClean="0">
                          <a:ln>
                            <a:noFill/>
                          </a:ln>
                          <a:solidFill>
                            <a:schemeClr val="tx1"/>
                          </a:solidFill>
                          <a:effectLst/>
                          <a:latin typeface="Arial" charset="0"/>
                          <a:ea typeface="ＭＳ Ｐゴシック" charset="-128"/>
                        </a:rPr>
                        <a:t>Rule 2e.</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17/145  </a:t>
                      </a:r>
                      <a:r>
                        <a:rPr kumimoji="1" lang="ja-JP" altLang="en-US" sz="2000" b="0" i="0" u="none" strike="noStrike" cap="none" normalizeH="0" baseline="0" dirty="0" smtClean="0">
                          <a:ln>
                            <a:noFill/>
                          </a:ln>
                          <a:solidFill>
                            <a:schemeClr val="tx1"/>
                          </a:solidFill>
                          <a:effectLst/>
                          <a:latin typeface="Arial" charset="0"/>
                          <a:ea typeface="ＭＳ Ｐゴシック" charset="-128"/>
                        </a:rPr>
                        <a:t>スロット</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17/26</a:t>
                      </a:r>
                      <a:r>
                        <a:rPr kumimoji="1" lang="ja-JP" altLang="en-US" sz="2000" b="0" i="0" u="none" strike="noStrike" cap="none" normalizeH="0" baseline="0" dirty="0" smtClean="0">
                          <a:ln>
                            <a:noFill/>
                          </a:ln>
                          <a:solidFill>
                            <a:schemeClr val="tx1"/>
                          </a:solidFill>
                          <a:effectLst/>
                          <a:latin typeface="Arial" charset="0"/>
                          <a:ea typeface="ＭＳ Ｐゴシック" charset="-128"/>
                        </a:rPr>
                        <a:t> スロット</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66%</a:t>
                      </a:r>
                    </a:p>
                  </a:txBody>
                  <a:tcPr horzOverflow="overflow"/>
                </a:tc>
              </a:tr>
            </a:tbl>
          </a:graphicData>
        </a:graphic>
      </p:graphicFrame>
      <p:sp>
        <p:nvSpPr>
          <p:cNvPr id="43036" name="正方形/長方形 4"/>
          <p:cNvSpPr>
            <a:spLocks noChangeArrowheads="1"/>
          </p:cNvSpPr>
          <p:nvPr/>
        </p:nvSpPr>
        <p:spPr bwMode="auto">
          <a:xfrm>
            <a:off x="857274" y="5786454"/>
            <a:ext cx="7072312" cy="954088"/>
          </a:xfrm>
          <a:prstGeom prst="rect">
            <a:avLst/>
          </a:prstGeom>
          <a:noFill/>
          <a:ln w="9525">
            <a:noFill/>
            <a:miter lim="800000"/>
            <a:headEnd/>
            <a:tailEnd/>
          </a:ln>
        </p:spPr>
        <p:txBody>
          <a:bodyPr>
            <a:spAutoFit/>
          </a:bodyPr>
          <a:lstStyle/>
          <a:p>
            <a:pPr>
              <a:spcBef>
                <a:spcPct val="20000"/>
              </a:spcBef>
            </a:pPr>
            <a:r>
              <a:rPr lang="ja-JP" altLang="en-US" sz="2800" dirty="0"/>
              <a:t>全</a:t>
            </a:r>
            <a:r>
              <a:rPr lang="en-US" altLang="ja-JP" sz="2800" dirty="0"/>
              <a:t>145</a:t>
            </a:r>
            <a:r>
              <a:rPr lang="ja-JP" altLang="en-US" sz="2800" dirty="0"/>
              <a:t>スロットの中でマルウェアを感染しているスロット数は</a:t>
            </a:r>
            <a:r>
              <a:rPr lang="en-US" altLang="ja-JP" sz="2800" dirty="0"/>
              <a:t>58</a:t>
            </a:r>
            <a:r>
              <a:rPr lang="ja-JP" altLang="en-US" sz="2800" dirty="0"/>
              <a:t>スロット</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タイトル 1"/>
          <p:cNvSpPr>
            <a:spLocks noGrp="1"/>
          </p:cNvSpPr>
          <p:nvPr>
            <p:ph type="title"/>
          </p:nvPr>
        </p:nvSpPr>
        <p:spPr/>
        <p:txBody>
          <a:bodyPr/>
          <a:lstStyle/>
          <a:p>
            <a:r>
              <a:rPr lang="ja-JP" altLang="en-US" smtClean="0"/>
              <a:t>感染判定のアルゴリズム</a:t>
            </a:r>
          </a:p>
        </p:txBody>
      </p:sp>
      <p:pic>
        <p:nvPicPr>
          <p:cNvPr id="4403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14375" y="2000250"/>
            <a:ext cx="8001000" cy="4857750"/>
          </a:xfrm>
          <a:prstGeom prst="rect">
            <a:avLst/>
          </a:prstGeom>
          <a:noFill/>
          <a:ln w="9525">
            <a:noFill/>
            <a:miter lim="800000"/>
            <a:headEnd/>
            <a:tailEnd/>
          </a:ln>
        </p:spPr>
      </p:pic>
      <p:graphicFrame>
        <p:nvGraphicFramePr>
          <p:cNvPr id="6" name="コンテンツ プレースホルダ 3"/>
          <p:cNvGraphicFramePr>
            <a:graphicFrameLocks noGrp="1"/>
          </p:cNvGraphicFramePr>
          <p:nvPr>
            <p:ph idx="1"/>
          </p:nvPr>
        </p:nvGraphicFramePr>
        <p:xfrm>
          <a:off x="285750" y="1285875"/>
          <a:ext cx="8501063" cy="731520"/>
        </p:xfrm>
        <a:graphic>
          <a:graphicData uri="http://schemas.openxmlformats.org/drawingml/2006/table">
            <a:tbl>
              <a:tblPr/>
              <a:tblGrid>
                <a:gridCol w="1428750"/>
                <a:gridCol w="1404938"/>
                <a:gridCol w="1417637"/>
                <a:gridCol w="1416050"/>
                <a:gridCol w="1417638"/>
                <a:gridCol w="1416050"/>
              </a:tblGrid>
              <a:tr h="317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bg1"/>
                          </a:solidFill>
                          <a:effectLst/>
                          <a:latin typeface="Arial" charset="0"/>
                          <a:ea typeface="ＭＳ Ｐゴシック" charset="-128"/>
                        </a:rPr>
                        <a:t>slot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bg1"/>
                          </a:solidFill>
                          <a:effectLst/>
                          <a:latin typeface="Arial" charset="0"/>
                          <a:ea typeface="ＭＳ Ｐゴシック" charset="-128"/>
                        </a:rPr>
                        <a:t>Pi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bg1"/>
                          </a:solidFill>
                          <a:effectLst/>
                          <a:latin typeface="Arial" charset="0"/>
                          <a:ea typeface="ＭＳ Ｐゴシック" charset="-128"/>
                        </a:rPr>
                        <a:t>MZ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bg1"/>
                          </a:solidFill>
                          <a:effectLst/>
                          <a:latin typeface="Arial" charset="0"/>
                          <a:ea typeface="ＭＳ Ｐゴシック" charset="-128"/>
                        </a:rPr>
                        <a:t>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bg1"/>
                          </a:solidFill>
                          <a:effectLst/>
                          <a:latin typeface="Arial" charset="0"/>
                          <a:ea typeface="ＭＳ Ｐゴシック" charset="-128"/>
                        </a:rPr>
                        <a:t>DOS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bg1"/>
                          </a:solidFill>
                          <a:effectLst/>
                          <a:latin typeface="Arial" charset="0"/>
                          <a:ea typeface="ＭＳ Ｐゴシック" charset="-128"/>
                        </a:rPr>
                        <a:t>NICK/JOIN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825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276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7" name="Rectangle 67"/>
          <p:cNvSpPr>
            <a:spLocks noChangeArrowheads="1"/>
          </p:cNvSpPr>
          <p:nvPr/>
        </p:nvSpPr>
        <p:spPr bwMode="auto">
          <a:xfrm>
            <a:off x="5143500" y="2214563"/>
            <a:ext cx="1223963" cy="574675"/>
          </a:xfrm>
          <a:prstGeom prst="rect">
            <a:avLst/>
          </a:prstGeom>
          <a:noFill/>
          <a:ln w="25400">
            <a:solidFill>
              <a:schemeClr val="tx1"/>
            </a:solidFill>
            <a:miter lim="800000"/>
            <a:headEnd/>
            <a:tailEnd/>
          </a:ln>
        </p:spPr>
        <p:txBody>
          <a:bodyPr wrap="none" anchor="ctr"/>
          <a:lstStyle/>
          <a:p>
            <a:endParaRPr lang="ja-JP" altLang="en-US"/>
          </a:p>
        </p:txBody>
      </p:sp>
      <p:sp>
        <p:nvSpPr>
          <p:cNvPr id="8" name="Line 70"/>
          <p:cNvSpPr>
            <a:spLocks noChangeShapeType="1"/>
          </p:cNvSpPr>
          <p:nvPr/>
        </p:nvSpPr>
        <p:spPr bwMode="auto">
          <a:xfrm flipH="1">
            <a:off x="4286250" y="2000250"/>
            <a:ext cx="936625" cy="360363"/>
          </a:xfrm>
          <a:prstGeom prst="line">
            <a:avLst/>
          </a:prstGeom>
          <a:noFill/>
          <a:ln w="50800">
            <a:solidFill>
              <a:srgbClr val="FF0000"/>
            </a:solidFill>
            <a:round/>
            <a:headEnd/>
            <a:tailEnd type="triangle" w="med" len="med"/>
          </a:ln>
        </p:spPr>
        <p:txBody>
          <a:bodyPr/>
          <a:lstStyle/>
          <a:p>
            <a:endParaRPr lang="ja-JP" altLang="en-US"/>
          </a:p>
        </p:txBody>
      </p:sp>
      <p:sp>
        <p:nvSpPr>
          <p:cNvPr id="9" name="Line 71"/>
          <p:cNvSpPr>
            <a:spLocks noChangeShapeType="1"/>
          </p:cNvSpPr>
          <p:nvPr/>
        </p:nvSpPr>
        <p:spPr bwMode="auto">
          <a:xfrm flipH="1">
            <a:off x="2928938" y="2643188"/>
            <a:ext cx="863600" cy="360362"/>
          </a:xfrm>
          <a:prstGeom prst="line">
            <a:avLst/>
          </a:prstGeom>
          <a:noFill/>
          <a:ln w="50800">
            <a:solidFill>
              <a:srgbClr val="FF0000"/>
            </a:solidFill>
            <a:round/>
            <a:headEnd/>
            <a:tailEnd type="triangle" w="med" len="med"/>
          </a:ln>
        </p:spPr>
        <p:txBody>
          <a:bodyPr/>
          <a:lstStyle/>
          <a:p>
            <a:endParaRPr lang="ja-JP" altLang="en-US"/>
          </a:p>
        </p:txBody>
      </p:sp>
      <p:sp>
        <p:nvSpPr>
          <p:cNvPr id="10" name="Line 72"/>
          <p:cNvSpPr>
            <a:spLocks noChangeShapeType="1"/>
          </p:cNvSpPr>
          <p:nvPr/>
        </p:nvSpPr>
        <p:spPr bwMode="auto">
          <a:xfrm flipH="1">
            <a:off x="1758950" y="3232150"/>
            <a:ext cx="792163" cy="504825"/>
          </a:xfrm>
          <a:prstGeom prst="line">
            <a:avLst/>
          </a:prstGeom>
          <a:noFill/>
          <a:ln w="50800">
            <a:solidFill>
              <a:srgbClr val="FF0000"/>
            </a:solidFill>
            <a:round/>
            <a:headEnd/>
            <a:tailEnd type="triangle" w="med" len="med"/>
          </a:ln>
        </p:spPr>
        <p:txBody>
          <a:bodyPr/>
          <a:lstStyle/>
          <a:p>
            <a:endParaRPr lang="ja-JP" altLang="en-US"/>
          </a:p>
        </p:txBody>
      </p:sp>
      <p:sp>
        <p:nvSpPr>
          <p:cNvPr id="11" name="Line 73"/>
          <p:cNvSpPr>
            <a:spLocks noChangeShapeType="1"/>
          </p:cNvSpPr>
          <p:nvPr/>
        </p:nvSpPr>
        <p:spPr bwMode="auto">
          <a:xfrm flipH="1">
            <a:off x="500063" y="4214813"/>
            <a:ext cx="646112" cy="790575"/>
          </a:xfrm>
          <a:prstGeom prst="line">
            <a:avLst/>
          </a:prstGeom>
          <a:noFill/>
          <a:ln w="50800">
            <a:solidFill>
              <a:srgbClr val="FF0000"/>
            </a:solidFill>
            <a:round/>
            <a:headEnd/>
            <a:tailEnd type="triangle" w="med" len="med"/>
          </a:ln>
        </p:spPr>
        <p:txBody>
          <a:bodyPr/>
          <a:lstStyle/>
          <a:p>
            <a:endParaRPr lang="ja-JP" altLang="en-US"/>
          </a:p>
        </p:txBody>
      </p:sp>
      <p:sp>
        <p:nvSpPr>
          <p:cNvPr id="12" name="Rectangle 74"/>
          <p:cNvSpPr>
            <a:spLocks noChangeArrowheads="1"/>
          </p:cNvSpPr>
          <p:nvPr/>
        </p:nvSpPr>
        <p:spPr bwMode="auto">
          <a:xfrm>
            <a:off x="3786188" y="2643188"/>
            <a:ext cx="1223962" cy="576262"/>
          </a:xfrm>
          <a:prstGeom prst="rect">
            <a:avLst/>
          </a:prstGeom>
          <a:noFill/>
          <a:ln w="25400">
            <a:solidFill>
              <a:schemeClr val="tx1"/>
            </a:solidFill>
            <a:miter lim="800000"/>
            <a:headEnd/>
            <a:tailEnd/>
          </a:ln>
        </p:spPr>
        <p:txBody>
          <a:bodyPr wrap="none" anchor="ctr"/>
          <a:lstStyle/>
          <a:p>
            <a:endParaRPr lang="ja-JP" altLang="en-US"/>
          </a:p>
        </p:txBody>
      </p:sp>
      <p:sp>
        <p:nvSpPr>
          <p:cNvPr id="13" name="Rectangle 75"/>
          <p:cNvSpPr>
            <a:spLocks noChangeArrowheads="1"/>
          </p:cNvSpPr>
          <p:nvPr/>
        </p:nvSpPr>
        <p:spPr bwMode="auto">
          <a:xfrm>
            <a:off x="2500313" y="3357563"/>
            <a:ext cx="1223962" cy="504825"/>
          </a:xfrm>
          <a:prstGeom prst="rect">
            <a:avLst/>
          </a:prstGeom>
          <a:noFill/>
          <a:ln w="25400">
            <a:solidFill>
              <a:schemeClr val="tx1"/>
            </a:solidFill>
            <a:miter lim="800000"/>
            <a:headEnd/>
            <a:tailEnd/>
          </a:ln>
        </p:spPr>
        <p:txBody>
          <a:bodyPr wrap="none" anchor="ctr"/>
          <a:lstStyle/>
          <a:p>
            <a:endParaRPr lang="ja-JP" altLang="en-US"/>
          </a:p>
        </p:txBody>
      </p:sp>
      <p:sp>
        <p:nvSpPr>
          <p:cNvPr id="14" name="Rectangle 76"/>
          <p:cNvSpPr>
            <a:spLocks noChangeArrowheads="1"/>
          </p:cNvSpPr>
          <p:nvPr/>
        </p:nvSpPr>
        <p:spPr bwMode="auto">
          <a:xfrm>
            <a:off x="1182688" y="4017963"/>
            <a:ext cx="1223962" cy="574675"/>
          </a:xfrm>
          <a:prstGeom prst="rect">
            <a:avLst/>
          </a:prstGeom>
          <a:noFill/>
          <a:ln w="25400">
            <a:solidFill>
              <a:schemeClr val="tx1"/>
            </a:solidFill>
            <a:miter lim="800000"/>
            <a:headEnd/>
            <a:tailEnd/>
          </a:ln>
        </p:spPr>
        <p:txBody>
          <a:bodyPr wrap="none" anchor="ctr"/>
          <a:lstStyle/>
          <a:p>
            <a:endParaRPr lang="ja-JP" altLang="en-US"/>
          </a:p>
        </p:txBody>
      </p:sp>
      <p:sp>
        <p:nvSpPr>
          <p:cNvPr id="44066" name="Rectangle 77"/>
          <p:cNvSpPr>
            <a:spLocks noChangeArrowheads="1"/>
          </p:cNvSpPr>
          <p:nvPr/>
        </p:nvSpPr>
        <p:spPr bwMode="auto">
          <a:xfrm>
            <a:off x="534988" y="5032375"/>
            <a:ext cx="1296987" cy="720725"/>
          </a:xfrm>
          <a:prstGeom prst="rect">
            <a:avLst/>
          </a:prstGeom>
          <a:noFill/>
          <a:ln w="25400">
            <a:solidFill>
              <a:srgbClr val="FF0000"/>
            </a:solidFill>
            <a:miter lim="800000"/>
            <a:headEnd/>
            <a:tailEnd/>
          </a:ln>
        </p:spPr>
        <p:txBody>
          <a:bodyPr wrap="none" anchor="ctr"/>
          <a:lstStyle/>
          <a:p>
            <a:endParaRPr lang="ja-JP" altLang="en-US"/>
          </a:p>
        </p:txBody>
      </p:sp>
      <p:sp>
        <p:nvSpPr>
          <p:cNvPr id="44067" name="Rectangle 318"/>
          <p:cNvSpPr>
            <a:spLocks noChangeArrowheads="1"/>
          </p:cNvSpPr>
          <p:nvPr/>
        </p:nvSpPr>
        <p:spPr bwMode="auto">
          <a:xfrm>
            <a:off x="1830388" y="5026025"/>
            <a:ext cx="865187" cy="503238"/>
          </a:xfrm>
          <a:prstGeom prst="rect">
            <a:avLst/>
          </a:prstGeom>
          <a:noFill/>
          <a:ln w="25400">
            <a:solidFill>
              <a:srgbClr val="FF0000"/>
            </a:solidFill>
            <a:miter lim="800000"/>
            <a:headEnd/>
            <a:tailEnd/>
          </a:ln>
        </p:spPr>
        <p:txBody>
          <a:bodyPr wrap="none" anchor="ctr"/>
          <a:lstStyle/>
          <a:p>
            <a:endParaRPr lang="ja-JP" altLang="en-US"/>
          </a:p>
        </p:txBody>
      </p:sp>
      <p:sp>
        <p:nvSpPr>
          <p:cNvPr id="44068" name="Rectangle 319"/>
          <p:cNvSpPr>
            <a:spLocks noChangeArrowheads="1"/>
          </p:cNvSpPr>
          <p:nvPr/>
        </p:nvSpPr>
        <p:spPr bwMode="auto">
          <a:xfrm>
            <a:off x="2622550" y="5889625"/>
            <a:ext cx="938213" cy="620713"/>
          </a:xfrm>
          <a:prstGeom prst="rect">
            <a:avLst/>
          </a:prstGeom>
          <a:noFill/>
          <a:ln w="25400">
            <a:solidFill>
              <a:srgbClr val="FF0000"/>
            </a:solidFill>
            <a:miter lim="800000"/>
            <a:headEnd/>
            <a:tailEnd/>
          </a:ln>
        </p:spPr>
        <p:txBody>
          <a:bodyPr wrap="none" anchor="ctr"/>
          <a:lstStyle/>
          <a:p>
            <a:endParaRPr lang="ja-JP" altLang="en-US"/>
          </a:p>
        </p:txBody>
      </p:sp>
      <p:sp>
        <p:nvSpPr>
          <p:cNvPr id="44069" name="Rectangle 321"/>
          <p:cNvSpPr>
            <a:spLocks noChangeArrowheads="1"/>
          </p:cNvSpPr>
          <p:nvPr/>
        </p:nvSpPr>
        <p:spPr bwMode="auto">
          <a:xfrm>
            <a:off x="3990975" y="5643563"/>
            <a:ext cx="865188" cy="360362"/>
          </a:xfrm>
          <a:prstGeom prst="rect">
            <a:avLst/>
          </a:prstGeom>
          <a:noFill/>
          <a:ln w="25400">
            <a:solidFill>
              <a:srgbClr val="FF0000"/>
            </a:solidFill>
            <a:miter lim="800000"/>
            <a:headEnd/>
            <a:tailEnd/>
          </a:ln>
        </p:spPr>
        <p:txBody>
          <a:bodyPr wrap="none" anchor="ctr"/>
          <a:lstStyle/>
          <a:p>
            <a:endParaRPr lang="ja-JP" altLang="en-US"/>
          </a:p>
        </p:txBody>
      </p:sp>
      <p:sp>
        <p:nvSpPr>
          <p:cNvPr id="44070" name="Rectangle 322"/>
          <p:cNvSpPr>
            <a:spLocks noChangeArrowheads="1"/>
          </p:cNvSpPr>
          <p:nvPr/>
        </p:nvSpPr>
        <p:spPr bwMode="auto">
          <a:xfrm>
            <a:off x="6286500" y="4857750"/>
            <a:ext cx="865188" cy="503238"/>
          </a:xfrm>
          <a:prstGeom prst="rect">
            <a:avLst/>
          </a:prstGeom>
          <a:noFill/>
          <a:ln w="25400">
            <a:solidFill>
              <a:srgbClr val="FF0000"/>
            </a:solidFill>
            <a:miter lim="800000"/>
            <a:headEnd/>
            <a:tailEnd/>
          </a:ln>
        </p:spPr>
        <p:txBody>
          <a:bodyPr wrap="none" anchor="ctr"/>
          <a:lstStyle/>
          <a:p>
            <a:endParaRPr lang="ja-JP" altLang="en-US"/>
          </a:p>
        </p:txBody>
      </p:sp>
      <p:sp>
        <p:nvSpPr>
          <p:cNvPr id="44071" name="Rectangle 323"/>
          <p:cNvSpPr>
            <a:spLocks noChangeArrowheads="1"/>
          </p:cNvSpPr>
          <p:nvPr/>
        </p:nvSpPr>
        <p:spPr bwMode="auto">
          <a:xfrm>
            <a:off x="5359400" y="4881563"/>
            <a:ext cx="1079500" cy="647700"/>
          </a:xfrm>
          <a:prstGeom prst="rect">
            <a:avLst/>
          </a:prstGeom>
          <a:noFill/>
          <a:ln w="25400">
            <a:solidFill>
              <a:srgbClr val="FF0000"/>
            </a:solidFill>
            <a:miter lim="800000"/>
            <a:headEnd/>
            <a:tailEnd/>
          </a:ln>
        </p:spPr>
        <p:txBody>
          <a:bodyPr wrap="none" anchor="ctr"/>
          <a:lstStyle/>
          <a:p>
            <a:endParaRPr lang="ja-JP" altLang="en-US"/>
          </a:p>
        </p:txBody>
      </p:sp>
      <p:sp>
        <p:nvSpPr>
          <p:cNvPr id="44072" name="Rectangle 324"/>
          <p:cNvSpPr>
            <a:spLocks noChangeArrowheads="1"/>
          </p:cNvSpPr>
          <p:nvPr/>
        </p:nvSpPr>
        <p:spPr bwMode="auto">
          <a:xfrm>
            <a:off x="7064375" y="4810125"/>
            <a:ext cx="722313" cy="287338"/>
          </a:xfrm>
          <a:prstGeom prst="rect">
            <a:avLst/>
          </a:prstGeom>
          <a:noFill/>
          <a:ln w="25400">
            <a:solidFill>
              <a:srgbClr val="FF0000"/>
            </a:solidFill>
            <a:miter lim="800000"/>
            <a:headEnd/>
            <a:tailEnd/>
          </a:ln>
        </p:spPr>
        <p:txBody>
          <a:bodyPr wrap="none" anchor="ctr"/>
          <a:lstStyle/>
          <a:p>
            <a:endParaRPr lang="ja-JP" altLang="en-US"/>
          </a:p>
        </p:txBody>
      </p:sp>
      <p:sp>
        <p:nvSpPr>
          <p:cNvPr id="44073" name="Rectangle 325"/>
          <p:cNvSpPr>
            <a:spLocks noChangeArrowheads="1"/>
          </p:cNvSpPr>
          <p:nvPr/>
        </p:nvSpPr>
        <p:spPr bwMode="auto">
          <a:xfrm>
            <a:off x="7929563" y="4881563"/>
            <a:ext cx="863600" cy="431800"/>
          </a:xfrm>
          <a:prstGeom prst="rect">
            <a:avLst/>
          </a:prstGeom>
          <a:noFill/>
          <a:ln w="25400">
            <a:solidFill>
              <a:srgbClr val="0000FF"/>
            </a:solidFill>
            <a:miter lim="800000"/>
            <a:headEnd/>
            <a:tailEnd/>
          </a:ln>
        </p:spPr>
        <p:txBody>
          <a:bodyPr wrap="none" anchor="ctr"/>
          <a:lstStyle/>
          <a:p>
            <a:endParaRPr lang="ja-JP" altLang="en-US"/>
          </a:p>
        </p:txBody>
      </p:sp>
      <p:sp>
        <p:nvSpPr>
          <p:cNvPr id="44074" name="Rectangle 326"/>
          <p:cNvSpPr>
            <a:spLocks noChangeArrowheads="1"/>
          </p:cNvSpPr>
          <p:nvPr/>
        </p:nvSpPr>
        <p:spPr bwMode="auto">
          <a:xfrm>
            <a:off x="4786313" y="5715000"/>
            <a:ext cx="865187" cy="503238"/>
          </a:xfrm>
          <a:prstGeom prst="rect">
            <a:avLst/>
          </a:prstGeom>
          <a:noFill/>
          <a:ln w="25400">
            <a:solidFill>
              <a:srgbClr val="0000FF"/>
            </a:solidFill>
            <a:miter lim="800000"/>
            <a:headEnd/>
            <a:tailEnd/>
          </a:ln>
        </p:spPr>
        <p:txBody>
          <a:bodyPr wrap="none" anchor="ctr"/>
          <a:lstStyle/>
          <a:p>
            <a:endParaRPr lang="ja-JP" altLang="en-US"/>
          </a:p>
        </p:txBody>
      </p:sp>
      <p:sp>
        <p:nvSpPr>
          <p:cNvPr id="44075" name="Rectangle 327"/>
          <p:cNvSpPr>
            <a:spLocks noChangeArrowheads="1"/>
          </p:cNvSpPr>
          <p:nvPr/>
        </p:nvSpPr>
        <p:spPr bwMode="auto">
          <a:xfrm>
            <a:off x="7072313" y="3000375"/>
            <a:ext cx="1150937" cy="287338"/>
          </a:xfrm>
          <a:prstGeom prst="rect">
            <a:avLst/>
          </a:prstGeom>
          <a:noFill/>
          <a:ln w="25400">
            <a:solidFill>
              <a:srgbClr val="0000FF"/>
            </a:solidFill>
            <a:miter lim="800000"/>
            <a:headEnd/>
            <a:tailEnd/>
          </a:ln>
        </p:spPr>
        <p:txBody>
          <a:bodyPr wrap="none" anchor="ctr"/>
          <a:lstStyle/>
          <a:p>
            <a:endParaRPr lang="ja-JP" altLang="en-US"/>
          </a:p>
        </p:txBody>
      </p:sp>
      <p:sp>
        <p:nvSpPr>
          <p:cNvPr id="44076" name="Rectangle 319"/>
          <p:cNvSpPr>
            <a:spLocks noChangeArrowheads="1"/>
          </p:cNvSpPr>
          <p:nvPr/>
        </p:nvSpPr>
        <p:spPr bwMode="auto">
          <a:xfrm>
            <a:off x="3357563" y="5715000"/>
            <a:ext cx="938212" cy="620713"/>
          </a:xfrm>
          <a:prstGeom prst="rect">
            <a:avLst/>
          </a:prstGeom>
          <a:noFill/>
          <a:ln w="25400">
            <a:solidFill>
              <a:srgbClr val="FF0000"/>
            </a:solidFill>
            <a:miter lim="800000"/>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ssolv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1"/>
          <p:cNvSpPr>
            <a:spLocks noGrp="1"/>
          </p:cNvSpPr>
          <p:nvPr>
            <p:ph type="title"/>
          </p:nvPr>
        </p:nvSpPr>
        <p:spPr/>
        <p:txBody>
          <a:bodyPr/>
          <a:lstStyle/>
          <a:p>
            <a:pPr eaLnBrk="1" hangingPunct="1"/>
            <a:r>
              <a:rPr lang="ja-JP" altLang="en-US" sz="4800" dirty="0" smtClean="0"/>
              <a:t>表</a:t>
            </a:r>
            <a:r>
              <a:rPr lang="en-US" altLang="ja-JP" sz="4800" dirty="0" smtClean="0"/>
              <a:t>9: </a:t>
            </a:r>
            <a:r>
              <a:rPr lang="ja-JP" altLang="en-US" sz="4800" dirty="0" smtClean="0"/>
              <a:t>感染判定の精度</a:t>
            </a:r>
            <a:endParaRPr lang="ja-JP" altLang="en-US" dirty="0" smtClean="0"/>
          </a:p>
        </p:txBody>
      </p:sp>
      <p:graphicFrame>
        <p:nvGraphicFramePr>
          <p:cNvPr id="4" name="表プレースホルダ 3"/>
          <p:cNvGraphicFramePr>
            <a:graphicFrameLocks noGrp="1"/>
          </p:cNvGraphicFramePr>
          <p:nvPr>
            <p:ph type="tbl" idx="1"/>
          </p:nvPr>
        </p:nvGraphicFramePr>
        <p:xfrm>
          <a:off x="285750" y="2214563"/>
          <a:ext cx="8229600" cy="2499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bg1"/>
                          </a:solidFill>
                          <a:effectLst/>
                          <a:latin typeface="Arial" charset="0"/>
                          <a:ea typeface="ＭＳ Ｐゴシック" charset="-128"/>
                        </a:rPr>
                        <a:t>判定結果＼真</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bg1"/>
                          </a:solidFill>
                          <a:effectLst/>
                          <a:latin typeface="Arial" charset="0"/>
                          <a:ea typeface="ＭＳ Ｐゴシック" charset="-128"/>
                        </a:rPr>
                        <a:t>感染あり</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bg1"/>
                          </a:solidFill>
                          <a:effectLst/>
                          <a:latin typeface="Arial" charset="0"/>
                          <a:ea typeface="ＭＳ Ｐゴシック" charset="-128"/>
                        </a:rPr>
                        <a:t>感染なし</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Arial" charset="0"/>
                          <a:ea typeface="ＭＳ Ｐゴシック" charset="-128"/>
                        </a:rPr>
                        <a:t>total slot</a:t>
                      </a:r>
                    </a:p>
                  </a:txBody>
                  <a:tcPr horzOverflow="overflow"/>
                </a:tc>
              </a:tr>
              <a:tr h="37084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charset="-128"/>
                        </a:rPr>
                        <a:t>感染あり</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58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charset="-128"/>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charset="-128"/>
                        </a:rPr>
                        <a:t>58</a:t>
                      </a:r>
                    </a:p>
                  </a:txBody>
                  <a:tcPr horzOverflow="overflow"/>
                </a:tc>
              </a:tr>
              <a:tr h="37084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charset="-128"/>
                        </a:rPr>
                        <a:t>感染なし</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charset="-128"/>
                        </a:rPr>
                        <a:t>87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charset="-128"/>
                        </a:rPr>
                        <a:t>87</a:t>
                      </a:r>
                    </a:p>
                  </a:txBody>
                  <a:tcPr horzOverflow="overflow"/>
                </a:tc>
              </a:tr>
              <a:tr h="37084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charset="-128"/>
                        </a:rPr>
                        <a:t>Total slot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58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87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charset="-128"/>
                        </a:rPr>
                        <a:t>145</a:t>
                      </a:r>
                    </a:p>
                  </a:txBody>
                  <a:tcPr horzOverflow="overflow"/>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タイトル 1"/>
          <p:cNvSpPr>
            <a:spLocks noGrp="1"/>
          </p:cNvSpPr>
          <p:nvPr>
            <p:ph type="title"/>
          </p:nvPr>
        </p:nvSpPr>
        <p:spPr/>
        <p:txBody>
          <a:bodyPr/>
          <a:lstStyle/>
          <a:p>
            <a:r>
              <a:rPr lang="ja-JP" altLang="en-US" dirty="0" smtClean="0"/>
              <a:t>連携感染</a:t>
            </a:r>
          </a:p>
        </p:txBody>
      </p:sp>
      <p:pic>
        <p:nvPicPr>
          <p:cNvPr id="1741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2571750"/>
            <a:ext cx="1285875" cy="2298700"/>
          </a:xfrm>
          <a:prstGeom prst="rect">
            <a:avLst/>
          </a:prstGeom>
          <a:noFill/>
          <a:ln w="9525">
            <a:noFill/>
            <a:miter lim="800000"/>
            <a:headEnd/>
            <a:tailEnd/>
          </a:ln>
        </p:spPr>
      </p:pic>
      <p:pic>
        <p:nvPicPr>
          <p:cNvPr id="17411" name="Picture 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14688" y="3071813"/>
            <a:ext cx="900112" cy="1285875"/>
          </a:xfrm>
          <a:prstGeom prst="rect">
            <a:avLst/>
          </a:prstGeom>
          <a:noFill/>
          <a:ln w="9525">
            <a:noFill/>
            <a:miter lim="800000"/>
            <a:headEnd/>
            <a:tailEnd/>
          </a:ln>
        </p:spPr>
      </p:pic>
      <p:pic>
        <p:nvPicPr>
          <p:cNvPr id="17412" name="Picture 8"/>
          <p:cNvPicPr>
            <a:picLocks noChangeAspect="1" noChangeArrowheads="1"/>
          </p:cNvPicPr>
          <p:nvPr/>
        </p:nvPicPr>
        <p:blipFill>
          <a:blip r:embed="rId4" cstate="print">
            <a:clrChange>
              <a:clrFrom>
                <a:srgbClr val="FEFFFF"/>
              </a:clrFrom>
              <a:clrTo>
                <a:srgbClr val="FEFFFF">
                  <a:alpha val="0"/>
                </a:srgbClr>
              </a:clrTo>
            </a:clrChange>
          </a:blip>
          <a:srcRect/>
          <a:stretch>
            <a:fillRect/>
          </a:stretch>
        </p:blipFill>
        <p:spPr bwMode="auto">
          <a:xfrm>
            <a:off x="3286125" y="1357313"/>
            <a:ext cx="839788" cy="1198562"/>
          </a:xfrm>
          <a:prstGeom prst="rect">
            <a:avLst/>
          </a:prstGeom>
          <a:noFill/>
          <a:ln w="9525">
            <a:noFill/>
            <a:miter lim="800000"/>
            <a:headEnd/>
            <a:tailEnd/>
          </a:ln>
        </p:spPr>
      </p:pic>
      <p:pic>
        <p:nvPicPr>
          <p:cNvPr id="17413" name="Picture 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14688" y="4714875"/>
            <a:ext cx="900112" cy="1285875"/>
          </a:xfrm>
          <a:prstGeom prst="rect">
            <a:avLst/>
          </a:prstGeom>
          <a:noFill/>
          <a:ln w="9525">
            <a:noFill/>
            <a:miter lim="800000"/>
            <a:headEnd/>
            <a:tailEnd/>
          </a:ln>
        </p:spPr>
      </p:pic>
      <p:sp>
        <p:nvSpPr>
          <p:cNvPr id="17414" name="正方形/長方形 7"/>
          <p:cNvSpPr>
            <a:spLocks noChangeArrowheads="1"/>
          </p:cNvSpPr>
          <p:nvPr/>
        </p:nvSpPr>
        <p:spPr bwMode="auto">
          <a:xfrm>
            <a:off x="3500438" y="2500313"/>
            <a:ext cx="466725" cy="369887"/>
          </a:xfrm>
          <a:prstGeom prst="rect">
            <a:avLst/>
          </a:prstGeom>
          <a:noFill/>
          <a:ln w="9525">
            <a:noFill/>
            <a:miter lim="800000"/>
            <a:headEnd/>
            <a:tailEnd/>
          </a:ln>
        </p:spPr>
        <p:txBody>
          <a:bodyPr wrap="none">
            <a:spAutoFit/>
          </a:bodyPr>
          <a:lstStyle/>
          <a:p>
            <a:r>
              <a:rPr lang="en-US" altLang="ja-JP"/>
              <a:t>S1</a:t>
            </a:r>
            <a:endParaRPr lang="ja-JP" altLang="en-US"/>
          </a:p>
        </p:txBody>
      </p:sp>
      <p:sp>
        <p:nvSpPr>
          <p:cNvPr id="17415" name="正方形/長方形 8"/>
          <p:cNvSpPr>
            <a:spLocks noChangeArrowheads="1"/>
          </p:cNvSpPr>
          <p:nvPr/>
        </p:nvSpPr>
        <p:spPr bwMode="auto">
          <a:xfrm>
            <a:off x="3500438" y="4344988"/>
            <a:ext cx="466725" cy="369887"/>
          </a:xfrm>
          <a:prstGeom prst="rect">
            <a:avLst/>
          </a:prstGeom>
          <a:noFill/>
          <a:ln w="9525">
            <a:noFill/>
            <a:miter lim="800000"/>
            <a:headEnd/>
            <a:tailEnd/>
          </a:ln>
        </p:spPr>
        <p:txBody>
          <a:bodyPr wrap="none">
            <a:spAutoFit/>
          </a:bodyPr>
          <a:lstStyle/>
          <a:p>
            <a:r>
              <a:rPr lang="en-US" altLang="ja-JP"/>
              <a:t>S2</a:t>
            </a:r>
            <a:endParaRPr lang="ja-JP" altLang="en-US"/>
          </a:p>
        </p:txBody>
      </p:sp>
      <p:sp>
        <p:nvSpPr>
          <p:cNvPr id="17416" name="正方形/長方形 9"/>
          <p:cNvSpPr>
            <a:spLocks noChangeArrowheads="1"/>
          </p:cNvSpPr>
          <p:nvPr/>
        </p:nvSpPr>
        <p:spPr bwMode="auto">
          <a:xfrm>
            <a:off x="3429000" y="6072188"/>
            <a:ext cx="466725" cy="369887"/>
          </a:xfrm>
          <a:prstGeom prst="rect">
            <a:avLst/>
          </a:prstGeom>
          <a:noFill/>
          <a:ln w="9525">
            <a:noFill/>
            <a:miter lim="800000"/>
            <a:headEnd/>
            <a:tailEnd/>
          </a:ln>
        </p:spPr>
        <p:txBody>
          <a:bodyPr wrap="none">
            <a:spAutoFit/>
          </a:bodyPr>
          <a:lstStyle/>
          <a:p>
            <a:r>
              <a:rPr lang="en-US" altLang="ja-JP"/>
              <a:t>S3</a:t>
            </a:r>
            <a:endParaRPr lang="ja-JP" altLang="en-US"/>
          </a:p>
        </p:txBody>
      </p:sp>
      <p:cxnSp>
        <p:nvCxnSpPr>
          <p:cNvPr id="11" name="直線矢印コネクタ 10"/>
          <p:cNvCxnSpPr>
            <a:stCxn id="4" idx="3"/>
            <a:endCxn id="6" idx="1"/>
          </p:cNvCxnSpPr>
          <p:nvPr/>
        </p:nvCxnSpPr>
        <p:spPr>
          <a:xfrm flipV="1">
            <a:off x="1285875" y="1955800"/>
            <a:ext cx="2000250" cy="1765300"/>
          </a:xfrm>
          <a:prstGeom prst="straightConnector1">
            <a:avLst/>
          </a:prstGeom>
          <a:ln w="38100">
            <a:solidFill>
              <a:srgbClr val="0000FF"/>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4" idx="3"/>
            <a:endCxn id="7" idx="1"/>
          </p:cNvCxnSpPr>
          <p:nvPr/>
        </p:nvCxnSpPr>
        <p:spPr>
          <a:xfrm>
            <a:off x="1285875" y="3721100"/>
            <a:ext cx="1928813" cy="1636713"/>
          </a:xfrm>
          <a:prstGeom prst="straightConnector1">
            <a:avLst/>
          </a:prstGeom>
          <a:ln w="38100">
            <a:solidFill>
              <a:srgbClr val="0000FF"/>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4" idx="3"/>
            <a:endCxn id="5" idx="1"/>
          </p:cNvCxnSpPr>
          <p:nvPr/>
        </p:nvCxnSpPr>
        <p:spPr>
          <a:xfrm flipV="1">
            <a:off x="1285875" y="3714750"/>
            <a:ext cx="1928813" cy="6350"/>
          </a:xfrm>
          <a:prstGeom prst="straightConnector1">
            <a:avLst/>
          </a:prstGeom>
          <a:ln w="38100">
            <a:solidFill>
              <a:srgbClr val="0000FF"/>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24" idx="3"/>
          </p:cNvCxnSpPr>
          <p:nvPr/>
        </p:nvCxnSpPr>
        <p:spPr>
          <a:xfrm flipV="1">
            <a:off x="7215188" y="3071813"/>
            <a:ext cx="1285875" cy="74295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pic>
        <p:nvPicPr>
          <p:cNvPr id="17421"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215063" y="3286125"/>
            <a:ext cx="1000125" cy="1057275"/>
          </a:xfrm>
          <a:prstGeom prst="rect">
            <a:avLst/>
          </a:prstGeom>
          <a:noFill/>
          <a:ln w="9525">
            <a:noFill/>
            <a:miter lim="800000"/>
            <a:headEnd/>
            <a:tailEnd/>
          </a:ln>
        </p:spPr>
      </p:pic>
      <p:cxnSp>
        <p:nvCxnSpPr>
          <p:cNvPr id="27" name="直線矢印コネクタ 26"/>
          <p:cNvCxnSpPr>
            <a:stCxn id="5" idx="3"/>
          </p:cNvCxnSpPr>
          <p:nvPr/>
        </p:nvCxnSpPr>
        <p:spPr>
          <a:xfrm>
            <a:off x="4114800" y="3714750"/>
            <a:ext cx="1885950"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7" idx="3"/>
          </p:cNvCxnSpPr>
          <p:nvPr/>
        </p:nvCxnSpPr>
        <p:spPr>
          <a:xfrm flipV="1">
            <a:off x="4114800" y="4000500"/>
            <a:ext cx="1885950" cy="1357313"/>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6" idx="3"/>
          </p:cNvCxnSpPr>
          <p:nvPr/>
        </p:nvCxnSpPr>
        <p:spPr>
          <a:xfrm>
            <a:off x="4125913" y="1955800"/>
            <a:ext cx="1874837" cy="147320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24" idx="3"/>
          </p:cNvCxnSpPr>
          <p:nvPr/>
        </p:nvCxnSpPr>
        <p:spPr>
          <a:xfrm>
            <a:off x="7215188" y="3814763"/>
            <a:ext cx="1214437" cy="900112"/>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7426" name="正方形/長方形 48"/>
          <p:cNvSpPr>
            <a:spLocks noChangeArrowheads="1"/>
          </p:cNvSpPr>
          <p:nvPr/>
        </p:nvSpPr>
        <p:spPr bwMode="auto">
          <a:xfrm>
            <a:off x="3143250" y="6396038"/>
            <a:ext cx="1096963" cy="461962"/>
          </a:xfrm>
          <a:prstGeom prst="rect">
            <a:avLst/>
          </a:prstGeom>
          <a:noFill/>
          <a:ln w="9525">
            <a:noFill/>
            <a:miter lim="800000"/>
            <a:headEnd/>
            <a:tailEnd/>
          </a:ln>
        </p:spPr>
        <p:txBody>
          <a:bodyPr wrap="none">
            <a:spAutoFit/>
          </a:bodyPr>
          <a:lstStyle/>
          <a:p>
            <a:r>
              <a:rPr lang="ja-JP" altLang="en-US" sz="2400" b="1"/>
              <a:t>サーバ</a:t>
            </a:r>
          </a:p>
        </p:txBody>
      </p:sp>
      <p:sp>
        <p:nvSpPr>
          <p:cNvPr id="17427" name="正方形/長方形 49"/>
          <p:cNvSpPr>
            <a:spLocks noChangeArrowheads="1"/>
          </p:cNvSpPr>
          <p:nvPr/>
        </p:nvSpPr>
        <p:spPr bwMode="auto">
          <a:xfrm>
            <a:off x="142875" y="4786313"/>
            <a:ext cx="1076325" cy="369887"/>
          </a:xfrm>
          <a:prstGeom prst="rect">
            <a:avLst/>
          </a:prstGeom>
          <a:noFill/>
          <a:ln w="9525">
            <a:noFill/>
            <a:miter lim="800000"/>
            <a:headEnd/>
            <a:tailEnd/>
          </a:ln>
        </p:spPr>
        <p:txBody>
          <a:bodyPr wrap="none">
            <a:spAutoFit/>
          </a:bodyPr>
          <a:lstStyle/>
          <a:p>
            <a:r>
              <a:rPr lang="ja-JP" altLang="en-US" b="1"/>
              <a:t>ハーダー</a:t>
            </a:r>
          </a:p>
        </p:txBody>
      </p:sp>
      <p:pic>
        <p:nvPicPr>
          <p:cNvPr id="17428" name="Picture 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429125" y="1928813"/>
            <a:ext cx="917575" cy="928687"/>
          </a:xfrm>
          <a:prstGeom prst="rect">
            <a:avLst/>
          </a:prstGeom>
          <a:noFill/>
          <a:ln w="9525">
            <a:noFill/>
            <a:miter lim="800000"/>
            <a:headEnd/>
            <a:tailEnd/>
          </a:ln>
        </p:spPr>
      </p:pic>
      <p:pic>
        <p:nvPicPr>
          <p:cNvPr id="17429" name="Picture 8"/>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143375" y="3214688"/>
            <a:ext cx="1322388" cy="785812"/>
          </a:xfrm>
          <a:prstGeom prst="rect">
            <a:avLst/>
          </a:prstGeom>
          <a:noFill/>
          <a:ln w="9525">
            <a:noFill/>
            <a:miter lim="800000"/>
            <a:headEnd/>
            <a:tailEnd/>
          </a:ln>
        </p:spPr>
      </p:pic>
      <p:pic>
        <p:nvPicPr>
          <p:cNvPr id="17430" name="Picture 7"/>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429125" y="4357688"/>
            <a:ext cx="1173163" cy="642937"/>
          </a:xfrm>
          <a:prstGeom prst="rect">
            <a:avLst/>
          </a:prstGeom>
          <a:noFill/>
          <a:ln w="9525">
            <a:noFill/>
            <a:miter lim="800000"/>
            <a:headEnd/>
            <a:tailEnd/>
          </a:ln>
        </p:spPr>
      </p:pic>
      <p:sp>
        <p:nvSpPr>
          <p:cNvPr id="17431" name="正方形/長方形 53"/>
          <p:cNvSpPr>
            <a:spLocks noChangeArrowheads="1"/>
          </p:cNvSpPr>
          <p:nvPr/>
        </p:nvSpPr>
        <p:spPr bwMode="auto">
          <a:xfrm>
            <a:off x="4500563" y="2714625"/>
            <a:ext cx="839787" cy="400050"/>
          </a:xfrm>
          <a:prstGeom prst="rect">
            <a:avLst/>
          </a:prstGeom>
          <a:noFill/>
          <a:ln w="9525">
            <a:noFill/>
            <a:miter lim="800000"/>
            <a:headEnd/>
            <a:tailEnd/>
          </a:ln>
        </p:spPr>
        <p:txBody>
          <a:bodyPr wrap="none">
            <a:spAutoFit/>
          </a:bodyPr>
          <a:lstStyle/>
          <a:p>
            <a:r>
              <a:rPr lang="en-US" altLang="ja-JP" sz="2000" b="1"/>
              <a:t>(1)PE</a:t>
            </a:r>
            <a:endParaRPr lang="ja-JP" altLang="en-US" sz="2000"/>
          </a:p>
        </p:txBody>
      </p:sp>
      <p:sp>
        <p:nvSpPr>
          <p:cNvPr id="17432" name="正方形/長方形 54"/>
          <p:cNvSpPr>
            <a:spLocks noChangeArrowheads="1"/>
          </p:cNvSpPr>
          <p:nvPr/>
        </p:nvSpPr>
        <p:spPr bwMode="auto">
          <a:xfrm>
            <a:off x="4429125" y="3857625"/>
            <a:ext cx="1181100" cy="400050"/>
          </a:xfrm>
          <a:prstGeom prst="rect">
            <a:avLst/>
          </a:prstGeom>
          <a:noFill/>
          <a:ln w="9525">
            <a:noFill/>
            <a:miter lim="800000"/>
            <a:headEnd/>
            <a:tailEnd/>
          </a:ln>
        </p:spPr>
        <p:txBody>
          <a:bodyPr wrap="none">
            <a:spAutoFit/>
          </a:bodyPr>
          <a:lstStyle/>
          <a:p>
            <a:r>
              <a:rPr lang="en-US" altLang="ja-JP" sz="2000" b="1"/>
              <a:t>(2)TROJ</a:t>
            </a:r>
            <a:endParaRPr lang="ja-JP" altLang="en-US" sz="2000"/>
          </a:p>
        </p:txBody>
      </p:sp>
      <p:sp>
        <p:nvSpPr>
          <p:cNvPr id="17433" name="正方形/長方形 55"/>
          <p:cNvSpPr>
            <a:spLocks noChangeArrowheads="1"/>
          </p:cNvSpPr>
          <p:nvPr/>
        </p:nvSpPr>
        <p:spPr bwMode="auto">
          <a:xfrm>
            <a:off x="4429125" y="4929188"/>
            <a:ext cx="1336675" cy="400050"/>
          </a:xfrm>
          <a:prstGeom prst="rect">
            <a:avLst/>
          </a:prstGeom>
          <a:noFill/>
          <a:ln w="9525">
            <a:noFill/>
            <a:miter lim="800000"/>
            <a:headEnd/>
            <a:tailEnd/>
          </a:ln>
        </p:spPr>
        <p:txBody>
          <a:bodyPr wrap="none">
            <a:spAutoFit/>
          </a:bodyPr>
          <a:lstStyle/>
          <a:p>
            <a:r>
              <a:rPr lang="en-US" altLang="ja-JP" sz="2000" b="1"/>
              <a:t>(3)WORM</a:t>
            </a:r>
            <a:endParaRPr lang="ja-JP" altLang="en-US" sz="2000"/>
          </a:p>
        </p:txBody>
      </p:sp>
      <p:sp>
        <p:nvSpPr>
          <p:cNvPr id="17434" name="正方形/長方形 56"/>
          <p:cNvSpPr>
            <a:spLocks noChangeArrowheads="1"/>
          </p:cNvSpPr>
          <p:nvPr/>
        </p:nvSpPr>
        <p:spPr bwMode="auto">
          <a:xfrm>
            <a:off x="6143625" y="4357688"/>
            <a:ext cx="1071563" cy="369887"/>
          </a:xfrm>
          <a:prstGeom prst="rect">
            <a:avLst/>
          </a:prstGeom>
          <a:noFill/>
          <a:ln w="9525">
            <a:noFill/>
            <a:miter lim="800000"/>
            <a:headEnd/>
            <a:tailEnd/>
          </a:ln>
        </p:spPr>
        <p:txBody>
          <a:bodyPr>
            <a:spAutoFit/>
          </a:bodyPr>
          <a:lstStyle/>
          <a:p>
            <a:r>
              <a:rPr lang="en-US" altLang="ja-JP" b="1"/>
              <a:t>“</a:t>
            </a:r>
            <a:r>
              <a:rPr lang="ja-JP" altLang="en-US" b="1"/>
              <a:t>ゾンビ</a:t>
            </a:r>
            <a:r>
              <a:rPr lang="en-US" altLang="ja-JP" b="1"/>
              <a:t>”</a:t>
            </a:r>
            <a:endParaRPr lang="ja-JP" altLang="en-US" b="1"/>
          </a:p>
        </p:txBody>
      </p:sp>
      <p:sp>
        <p:nvSpPr>
          <p:cNvPr id="17435" name="正方形/長方形 58"/>
          <p:cNvSpPr>
            <a:spLocks noChangeArrowheads="1"/>
          </p:cNvSpPr>
          <p:nvPr/>
        </p:nvSpPr>
        <p:spPr bwMode="auto">
          <a:xfrm>
            <a:off x="7215188" y="2643188"/>
            <a:ext cx="1595437" cy="400050"/>
          </a:xfrm>
          <a:prstGeom prst="rect">
            <a:avLst/>
          </a:prstGeom>
          <a:noFill/>
          <a:ln w="9525">
            <a:noFill/>
            <a:miter lim="800000"/>
            <a:headEnd/>
            <a:tailEnd/>
          </a:ln>
        </p:spPr>
        <p:txBody>
          <a:bodyPr wrap="none">
            <a:spAutoFit/>
          </a:bodyPr>
          <a:lstStyle/>
          <a:p>
            <a:r>
              <a:rPr lang="en-US" altLang="ja-JP" sz="2000" b="1"/>
              <a:t>(4)Portscan</a:t>
            </a:r>
            <a:endParaRPr lang="ja-JP" altLang="en-US" sz="2000"/>
          </a:p>
        </p:txBody>
      </p:sp>
      <p:sp>
        <p:nvSpPr>
          <p:cNvPr id="17436" name="正方形/長方形 59"/>
          <p:cNvSpPr>
            <a:spLocks noChangeArrowheads="1"/>
          </p:cNvSpPr>
          <p:nvPr/>
        </p:nvSpPr>
        <p:spPr bwMode="auto">
          <a:xfrm>
            <a:off x="5857875" y="6396038"/>
            <a:ext cx="1795684" cy="461665"/>
          </a:xfrm>
          <a:prstGeom prst="rect">
            <a:avLst/>
          </a:prstGeom>
          <a:noFill/>
          <a:ln w="9525">
            <a:noFill/>
            <a:miter lim="800000"/>
            <a:headEnd/>
            <a:tailEnd/>
          </a:ln>
        </p:spPr>
        <p:txBody>
          <a:bodyPr wrap="none">
            <a:spAutoFit/>
          </a:bodyPr>
          <a:lstStyle/>
          <a:p>
            <a:r>
              <a:rPr lang="ja-JP" altLang="en-US" sz="2400" b="1" dirty="0" smtClean="0"/>
              <a:t>ハニーポット</a:t>
            </a:r>
            <a:endParaRPr lang="ja-JP" altLang="en-US" sz="2400" b="1" dirty="0"/>
          </a:p>
        </p:txBody>
      </p:sp>
      <p:sp>
        <p:nvSpPr>
          <p:cNvPr id="17437" name="正方形/長方形 9"/>
          <p:cNvSpPr>
            <a:spLocks noChangeArrowheads="1"/>
          </p:cNvSpPr>
          <p:nvPr/>
        </p:nvSpPr>
        <p:spPr bwMode="auto">
          <a:xfrm>
            <a:off x="6429375" y="4071938"/>
            <a:ext cx="450850" cy="369887"/>
          </a:xfrm>
          <a:prstGeom prst="rect">
            <a:avLst/>
          </a:prstGeom>
          <a:noFill/>
          <a:ln w="9525">
            <a:noFill/>
            <a:miter lim="800000"/>
            <a:headEnd/>
            <a:tailEnd/>
          </a:ln>
        </p:spPr>
        <p:txBody>
          <a:bodyPr wrap="none">
            <a:spAutoFit/>
          </a:bodyPr>
          <a:lstStyle/>
          <a:p>
            <a:r>
              <a:rPr lang="ja-JP" altLang="en-US"/>
              <a:t>Ｈ</a:t>
            </a:r>
            <a:r>
              <a:rPr lang="ja-JP" altLang="en-US" sz="1000"/>
              <a:t>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left)">
                                      <p:cBhvr>
                                        <p:cTn id="12" dur="500"/>
                                        <p:tgtEl>
                                          <p:spTgt spid="36"/>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7431"/>
                                        </p:tgtEl>
                                        <p:attrNameLst>
                                          <p:attrName>style.visibility</p:attrName>
                                        </p:attrNameLst>
                                      </p:cBhvr>
                                      <p:to>
                                        <p:strVal val="visible"/>
                                      </p:to>
                                    </p:set>
                                    <p:animEffect transition="in" filter="wipe(left)">
                                      <p:cBhvr>
                                        <p:cTn id="15" dur="500"/>
                                        <p:tgtEl>
                                          <p:spTgt spid="17431"/>
                                        </p:tgtEl>
                                      </p:cBhvr>
                                    </p:animEffect>
                                  </p:childTnLst>
                                </p:cTn>
                              </p:par>
                              <p:par>
                                <p:cTn id="16" presetID="22" presetClass="entr" presetSubtype="8" fill="hold" nodeType="withEffect">
                                  <p:stCondLst>
                                    <p:cond delay="0"/>
                                  </p:stCondLst>
                                  <p:childTnLst>
                                    <p:set>
                                      <p:cBhvr>
                                        <p:cTn id="17" dur="1" fill="hold">
                                          <p:stCondLst>
                                            <p:cond delay="0"/>
                                          </p:stCondLst>
                                        </p:cTn>
                                        <p:tgtEl>
                                          <p:spTgt spid="17428"/>
                                        </p:tgtEl>
                                        <p:attrNameLst>
                                          <p:attrName>style.visibility</p:attrName>
                                        </p:attrNameLst>
                                      </p:cBhvr>
                                      <p:to>
                                        <p:strVal val="visible"/>
                                      </p:to>
                                    </p:set>
                                    <p:animEffect transition="in" filter="wipe(left)">
                                      <p:cBhvr>
                                        <p:cTn id="18" dur="500"/>
                                        <p:tgtEl>
                                          <p:spTgt spid="1742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7434"/>
                                        </p:tgtEl>
                                        <p:attrNameLst>
                                          <p:attrName>style.visibility</p:attrName>
                                        </p:attrNameLst>
                                      </p:cBhvr>
                                      <p:to>
                                        <p:strVal val="visible"/>
                                      </p:to>
                                    </p:set>
                                    <p:animEffect transition="in" filter="wipe(down)">
                                      <p:cBhvr>
                                        <p:cTn id="23" dur="500"/>
                                        <p:tgtEl>
                                          <p:spTgt spid="1743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left)">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7432"/>
                                        </p:tgtEl>
                                        <p:attrNameLst>
                                          <p:attrName>style.visibility</p:attrName>
                                        </p:attrNameLst>
                                      </p:cBhvr>
                                      <p:to>
                                        <p:strVal val="visible"/>
                                      </p:to>
                                    </p:set>
                                    <p:animEffect transition="in" filter="wipe(left)">
                                      <p:cBhvr>
                                        <p:cTn id="33" dur="500"/>
                                        <p:tgtEl>
                                          <p:spTgt spid="17432"/>
                                        </p:tgtEl>
                                      </p:cBhvr>
                                    </p:animEffect>
                                  </p:childTnLst>
                                </p:cTn>
                              </p:par>
                              <p:par>
                                <p:cTn id="34" presetID="22" presetClass="entr" presetSubtype="8" fill="hold" nodeType="withEffect">
                                  <p:stCondLst>
                                    <p:cond delay="0"/>
                                  </p:stCondLst>
                                  <p:childTnLst>
                                    <p:set>
                                      <p:cBhvr>
                                        <p:cTn id="35" dur="1" fill="hold">
                                          <p:stCondLst>
                                            <p:cond delay="0"/>
                                          </p:stCondLst>
                                        </p:cTn>
                                        <p:tgtEl>
                                          <p:spTgt spid="17429"/>
                                        </p:tgtEl>
                                        <p:attrNameLst>
                                          <p:attrName>style.visibility</p:attrName>
                                        </p:attrNameLst>
                                      </p:cBhvr>
                                      <p:to>
                                        <p:strVal val="visible"/>
                                      </p:to>
                                    </p:set>
                                    <p:animEffect transition="in" filter="wipe(left)">
                                      <p:cBhvr>
                                        <p:cTn id="36" dur="500"/>
                                        <p:tgtEl>
                                          <p:spTgt spid="17429"/>
                                        </p:tgtEl>
                                      </p:cBhvr>
                                    </p:animEffect>
                                  </p:childTnLst>
                                </p:cTn>
                              </p:par>
                              <p:par>
                                <p:cTn id="37" presetID="22" presetClass="entr" presetSubtype="8"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left)">
                                      <p:cBhvr>
                                        <p:cTn id="39" dur="500"/>
                                        <p:tgtEl>
                                          <p:spTgt spid="2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down)">
                                      <p:cBhvr>
                                        <p:cTn id="49" dur="500"/>
                                        <p:tgtEl>
                                          <p:spTgt spid="30"/>
                                        </p:tgtEl>
                                      </p:cBhvr>
                                    </p:animEffect>
                                  </p:childTnLst>
                                </p:cTn>
                              </p:par>
                              <p:par>
                                <p:cTn id="50" presetID="22" presetClass="entr" presetSubtype="4" fill="hold" nodeType="withEffect">
                                  <p:stCondLst>
                                    <p:cond delay="0"/>
                                  </p:stCondLst>
                                  <p:childTnLst>
                                    <p:set>
                                      <p:cBhvr>
                                        <p:cTn id="51" dur="1" fill="hold">
                                          <p:stCondLst>
                                            <p:cond delay="0"/>
                                          </p:stCondLst>
                                        </p:cTn>
                                        <p:tgtEl>
                                          <p:spTgt spid="17430"/>
                                        </p:tgtEl>
                                        <p:attrNameLst>
                                          <p:attrName>style.visibility</p:attrName>
                                        </p:attrNameLst>
                                      </p:cBhvr>
                                      <p:to>
                                        <p:strVal val="visible"/>
                                      </p:to>
                                    </p:set>
                                    <p:animEffect transition="in" filter="wipe(down)">
                                      <p:cBhvr>
                                        <p:cTn id="52" dur="500"/>
                                        <p:tgtEl>
                                          <p:spTgt spid="1743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7433"/>
                                        </p:tgtEl>
                                        <p:attrNameLst>
                                          <p:attrName>style.visibility</p:attrName>
                                        </p:attrNameLst>
                                      </p:cBhvr>
                                      <p:to>
                                        <p:strVal val="visible"/>
                                      </p:to>
                                    </p:set>
                                    <p:animEffect transition="in" filter="wipe(down)">
                                      <p:cBhvr>
                                        <p:cTn id="55" dur="500"/>
                                        <p:tgtEl>
                                          <p:spTgt spid="1743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left)">
                                      <p:cBhvr>
                                        <p:cTn id="60" dur="500"/>
                                        <p:tgtEl>
                                          <p:spTgt spid="21"/>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left)">
                                      <p:cBhvr>
                                        <p:cTn id="6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1" grpId="0"/>
      <p:bldP spid="17432" grpId="0"/>
      <p:bldP spid="17433" grpId="0"/>
      <p:bldP spid="174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タイトル 1"/>
          <p:cNvSpPr>
            <a:spLocks noGrp="1"/>
          </p:cNvSpPr>
          <p:nvPr>
            <p:ph type="title"/>
          </p:nvPr>
        </p:nvSpPr>
        <p:spPr/>
        <p:txBody>
          <a:bodyPr/>
          <a:lstStyle/>
          <a:p>
            <a:r>
              <a:rPr lang="en-US" altLang="ja-JP" smtClean="0"/>
              <a:t>MW</a:t>
            </a:r>
            <a:r>
              <a:rPr lang="ja-JP" altLang="en-US" smtClean="0"/>
              <a:t>名の判定</a:t>
            </a:r>
          </a:p>
        </p:txBody>
      </p:sp>
      <p:sp>
        <p:nvSpPr>
          <p:cNvPr id="45058" name="コンテンツ プレースホルダ 2"/>
          <p:cNvSpPr>
            <a:spLocks noGrp="1"/>
          </p:cNvSpPr>
          <p:nvPr>
            <p:ph idx="1"/>
          </p:nvPr>
        </p:nvSpPr>
        <p:spPr>
          <a:xfrm>
            <a:off x="457200" y="1600200"/>
            <a:ext cx="7467600" cy="1614488"/>
          </a:xfrm>
        </p:spPr>
        <p:txBody>
          <a:bodyPr/>
          <a:lstStyle/>
          <a:p>
            <a:r>
              <a:rPr lang="en-US" altLang="ja-JP" dirty="0" err="1" smtClean="0"/>
              <a:t>Pcap</a:t>
            </a:r>
            <a:r>
              <a:rPr lang="ja-JP" altLang="en-US" dirty="0" smtClean="0"/>
              <a:t>データから</a:t>
            </a:r>
            <a:r>
              <a:rPr lang="en-US" altLang="ja-JP" dirty="0" smtClean="0"/>
              <a:t>MW</a:t>
            </a:r>
            <a:r>
              <a:rPr lang="ja-JP" altLang="en-US" dirty="0" smtClean="0"/>
              <a:t>ファイルを復元し、ハッシュを取り出だしマッチングすることによって特定した。</a:t>
            </a:r>
          </a:p>
        </p:txBody>
      </p:sp>
      <p:graphicFrame>
        <p:nvGraphicFramePr>
          <p:cNvPr id="4" name="表 3"/>
          <p:cNvGraphicFramePr>
            <a:graphicFrameLocks noGrp="1"/>
          </p:cNvGraphicFramePr>
          <p:nvPr/>
        </p:nvGraphicFramePr>
        <p:xfrm>
          <a:off x="1214438" y="3643313"/>
          <a:ext cx="7215214" cy="2423168"/>
        </p:xfrm>
        <a:graphic>
          <a:graphicData uri="http://schemas.openxmlformats.org/drawingml/2006/table">
            <a:tbl>
              <a:tblPr firstRow="1" bandRow="1">
                <a:tableStyleId>{5C22544A-7EE6-4342-B048-85BDC9FD1C3A}</a:tableStyleId>
              </a:tblPr>
              <a:tblGrid>
                <a:gridCol w="1437416"/>
                <a:gridCol w="2621170"/>
                <a:gridCol w="3156628"/>
              </a:tblGrid>
              <a:tr h="571504">
                <a:tc>
                  <a:txBody>
                    <a:bodyPr/>
                    <a:lstStyle/>
                    <a:p>
                      <a:pPr algn="r"/>
                      <a:endParaRPr kumimoji="1" lang="ja-JP" altLang="en-US" sz="2400" dirty="0"/>
                    </a:p>
                  </a:txBody>
                  <a:tcPr/>
                </a:tc>
                <a:tc>
                  <a:txBody>
                    <a:bodyPr/>
                    <a:lstStyle/>
                    <a:p>
                      <a:pPr algn="ctr"/>
                      <a:r>
                        <a:rPr kumimoji="1" lang="ja-JP" altLang="en-US" sz="2400" dirty="0" smtClean="0"/>
                        <a:t>ファイル復元</a:t>
                      </a:r>
                      <a:endParaRPr kumimoji="1" lang="ja-JP" altLang="en-US" sz="2400" dirty="0"/>
                    </a:p>
                  </a:txBody>
                  <a:tcPr/>
                </a:tc>
                <a:tc>
                  <a:txBody>
                    <a:bodyPr/>
                    <a:lstStyle/>
                    <a:p>
                      <a:pPr algn="ctr"/>
                      <a:r>
                        <a:rPr kumimoji="1" lang="en-US" altLang="ja-JP" sz="2400" dirty="0" smtClean="0"/>
                        <a:t>MW</a:t>
                      </a:r>
                      <a:r>
                        <a:rPr kumimoji="1" lang="ja-JP" altLang="en-US" sz="2400" dirty="0" smtClean="0"/>
                        <a:t>判定数</a:t>
                      </a:r>
                      <a:endParaRPr kumimoji="1" lang="ja-JP" altLang="en-US" sz="2400" dirty="0"/>
                    </a:p>
                  </a:txBody>
                  <a:tcPr/>
                </a:tc>
              </a:tr>
              <a:tr h="571504">
                <a:tc>
                  <a:txBody>
                    <a:bodyPr/>
                    <a:lstStyle/>
                    <a:p>
                      <a:pPr algn="r"/>
                      <a:r>
                        <a:rPr kumimoji="1" lang="en-US" altLang="ja-JP" sz="2400" dirty="0" smtClean="0"/>
                        <a:t>TCP</a:t>
                      </a:r>
                    </a:p>
                  </a:txBody>
                  <a:tcPr/>
                </a:tc>
                <a:tc>
                  <a:txBody>
                    <a:bodyPr/>
                    <a:lstStyle/>
                    <a:p>
                      <a:pPr algn="ctr"/>
                      <a:r>
                        <a:rPr kumimoji="1" lang="en-US" altLang="ja-JP" sz="2400" dirty="0" smtClean="0"/>
                        <a:t>192/194</a:t>
                      </a:r>
                      <a:endParaRPr kumimoji="1" lang="ja-JP" altLang="en-US" sz="2400" dirty="0"/>
                    </a:p>
                  </a:txBody>
                  <a:tcPr/>
                </a:tc>
                <a:tc>
                  <a:txBody>
                    <a:bodyPr/>
                    <a:lstStyle/>
                    <a:p>
                      <a:pPr algn="ctr"/>
                      <a:r>
                        <a:rPr kumimoji="1" lang="en-US" altLang="ja-JP" sz="2400" dirty="0" smtClean="0"/>
                        <a:t>192/192</a:t>
                      </a:r>
                      <a:endParaRPr kumimoji="1" lang="ja-JP" altLang="en-US" sz="2400" dirty="0"/>
                    </a:p>
                  </a:txBody>
                  <a:tcPr/>
                </a:tc>
              </a:tr>
              <a:tr h="428629">
                <a:tc>
                  <a:txBody>
                    <a:bodyPr/>
                    <a:lstStyle/>
                    <a:p>
                      <a:pPr algn="r"/>
                      <a:r>
                        <a:rPr kumimoji="1" lang="en-US" altLang="ja-JP" sz="2400" dirty="0" smtClean="0"/>
                        <a:t>UDP</a:t>
                      </a:r>
                      <a:endParaRPr kumimoji="1" lang="ja-JP" altLang="en-US" sz="2400" dirty="0"/>
                    </a:p>
                  </a:txBody>
                  <a:tcPr/>
                </a:tc>
                <a:tc>
                  <a:txBody>
                    <a:bodyPr/>
                    <a:lstStyle/>
                    <a:p>
                      <a:pPr algn="ctr"/>
                      <a:r>
                        <a:rPr kumimoji="1" lang="en-US" altLang="ja-JP" sz="2400" dirty="0" smtClean="0"/>
                        <a:t>6/6</a:t>
                      </a:r>
                      <a:endParaRPr kumimoji="1" lang="ja-JP" altLang="en-US" sz="2400" dirty="0"/>
                    </a:p>
                  </a:txBody>
                  <a:tcPr/>
                </a:tc>
                <a:tc>
                  <a:txBody>
                    <a:bodyPr/>
                    <a:lstStyle/>
                    <a:p>
                      <a:pPr algn="ctr"/>
                      <a:r>
                        <a:rPr kumimoji="1" lang="en-US" altLang="ja-JP" sz="2400" dirty="0" smtClean="0"/>
                        <a:t>6/6</a:t>
                      </a:r>
                      <a:endParaRPr kumimoji="1" lang="ja-JP" altLang="en-US" sz="2400" dirty="0"/>
                    </a:p>
                  </a:txBody>
                  <a:tcPr/>
                </a:tc>
              </a:tr>
              <a:tr h="571504">
                <a:tc>
                  <a:txBody>
                    <a:bodyPr/>
                    <a:lstStyle/>
                    <a:p>
                      <a:pPr algn="r"/>
                      <a:endParaRPr kumimoji="1" lang="ja-JP" altLang="en-US" sz="2400" dirty="0"/>
                    </a:p>
                  </a:txBody>
                  <a:tcPr/>
                </a:tc>
                <a:tc>
                  <a:txBody>
                    <a:bodyPr/>
                    <a:lstStyle/>
                    <a:p>
                      <a:pPr algn="ctr"/>
                      <a:r>
                        <a:rPr kumimoji="1" lang="ja-JP" altLang="en-US" sz="2400" dirty="0" smtClean="0"/>
                        <a:t>ファイル復元数</a:t>
                      </a:r>
                      <a:r>
                        <a:rPr kumimoji="1" lang="en-US" altLang="ja-JP" sz="2400" dirty="0" smtClean="0"/>
                        <a:t>/</a:t>
                      </a:r>
                      <a:r>
                        <a:rPr kumimoji="1" lang="ja-JP" altLang="en-US" sz="2400" dirty="0" smtClean="0"/>
                        <a:t>攻撃元データ</a:t>
                      </a:r>
                      <a:endParaRPr kumimoji="1" lang="ja-JP" altLang="en-US" sz="2400" dirty="0"/>
                    </a:p>
                  </a:txBody>
                  <a:tcPr/>
                </a:tc>
                <a:tc>
                  <a:txBody>
                    <a:bodyPr/>
                    <a:lstStyle/>
                    <a:p>
                      <a:pPr algn="ctr"/>
                      <a:r>
                        <a:rPr kumimoji="1" lang="en-US" altLang="ja-JP" sz="2400" dirty="0" smtClean="0"/>
                        <a:t>MW</a:t>
                      </a:r>
                      <a:r>
                        <a:rPr kumimoji="1" lang="ja-JP" altLang="en-US" sz="2400" dirty="0" smtClean="0"/>
                        <a:t>判定数</a:t>
                      </a:r>
                      <a:r>
                        <a:rPr kumimoji="1" lang="en-US" altLang="ja-JP" sz="2400" dirty="0" smtClean="0"/>
                        <a:t>/</a:t>
                      </a:r>
                    </a:p>
                    <a:p>
                      <a:pPr algn="ctr"/>
                      <a:r>
                        <a:rPr kumimoji="1" lang="ja-JP" altLang="en-US" sz="2400" dirty="0" smtClean="0"/>
                        <a:t>復元ファイル数</a:t>
                      </a:r>
                      <a:endParaRPr kumimoji="1" lang="ja-JP" altLang="en-US" sz="24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感染後の未来</a:t>
            </a:r>
            <a:r>
              <a:rPr lang="ja-JP" altLang="en-US" dirty="0" smtClean="0"/>
              <a:t>予測</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アクションリスト</a:t>
            </a:r>
            <a:endParaRPr kumimoji="1" lang="en-US" altLang="ja-JP" dirty="0" smtClean="0"/>
          </a:p>
          <a:p>
            <a:pPr lvl="1"/>
            <a:r>
              <a:rPr lang="ja-JP" altLang="en-US" dirty="0" smtClean="0"/>
              <a:t>ハッシュ値ごとの動作を解析し、ポート番号、プロトコル、攻撃方法をまとめたリストにより未来予測をおこなった。</a:t>
            </a:r>
            <a:endParaRPr lang="en-US" altLang="ja-JP" dirty="0" smtClean="0"/>
          </a:p>
          <a:p>
            <a:pPr lvl="1">
              <a:buNone/>
            </a:pPr>
            <a:r>
              <a:rPr lang="ja-JP" altLang="en-US" dirty="0" smtClean="0"/>
              <a:t>例</a:t>
            </a:r>
            <a:endParaRPr lang="en-US" altLang="ja-JP" dirty="0" smtClean="0"/>
          </a:p>
          <a:p>
            <a:pPr lvl="2">
              <a:buFont typeface="Wingdings" pitchFamily="2" charset="2"/>
              <a:buChar char="Ø"/>
            </a:pPr>
            <a:r>
              <a:rPr lang="pt-BR" altLang="ja-JP" sz="1400" b="1" dirty="0" smtClean="0"/>
              <a:t> </a:t>
            </a:r>
            <a:r>
              <a:rPr lang="en-US" altLang="ja-JP" sz="1400" dirty="0" smtClean="0"/>
              <a:t>WO1</a:t>
            </a:r>
            <a:r>
              <a:rPr lang="ja-JP" altLang="en-US" sz="1400" dirty="0" smtClean="0"/>
              <a:t> </a:t>
            </a:r>
            <a:r>
              <a:rPr lang="en-US" altLang="ja-JP" sz="1400" dirty="0" smtClean="0"/>
              <a:t>(7df09a206abf0883b5b0d64d8910a8760469b3b4</a:t>
            </a:r>
            <a:r>
              <a:rPr lang="en-US" altLang="ja-JP" sz="1400" dirty="0" smtClean="0"/>
              <a:t>)</a:t>
            </a:r>
            <a:endParaRPr lang="ja-JP" altLang="ja-JP" sz="1400" dirty="0" smtClean="0"/>
          </a:p>
          <a:p>
            <a:pPr lvl="2">
              <a:buFont typeface="Wingdings" pitchFamily="2" charset="2"/>
              <a:buChar char="Ø"/>
            </a:pPr>
            <a:r>
              <a:rPr lang="en-US" altLang="ja-JP" sz="1400" dirty="0" smtClean="0"/>
              <a:t>PUSH</a:t>
            </a:r>
            <a:r>
              <a:rPr lang="ja-JP" altLang="ja-JP" sz="1400" dirty="0" smtClean="0"/>
              <a:t>で</a:t>
            </a:r>
            <a:r>
              <a:rPr lang="en-US" altLang="ja-JP" sz="1400" dirty="0" smtClean="0"/>
              <a:t>MW</a:t>
            </a:r>
            <a:r>
              <a:rPr lang="ja-JP" altLang="ja-JP" sz="1400" dirty="0" smtClean="0"/>
              <a:t>を</a:t>
            </a:r>
            <a:r>
              <a:rPr lang="en-US" altLang="ja-JP" sz="1400" dirty="0" smtClean="0"/>
              <a:t>DL</a:t>
            </a:r>
            <a:r>
              <a:rPr lang="ja-JP" altLang="ja-JP" sz="1400" dirty="0" smtClean="0"/>
              <a:t>する</a:t>
            </a:r>
            <a:r>
              <a:rPr lang="en-US" altLang="ja-JP" sz="1400" dirty="0" smtClean="0"/>
              <a:t>(1/1)</a:t>
            </a:r>
            <a:endParaRPr lang="ja-JP" altLang="ja-JP" sz="1400" dirty="0" smtClean="0"/>
          </a:p>
          <a:p>
            <a:pPr lvl="2">
              <a:buFont typeface="Wingdings" pitchFamily="2" charset="2"/>
              <a:buChar char="Ø"/>
            </a:pPr>
            <a:r>
              <a:rPr lang="ja-JP" altLang="ja-JP" sz="1400" dirty="0" smtClean="0"/>
              <a:t>ポートスキャン</a:t>
            </a:r>
            <a:r>
              <a:rPr lang="en-US" altLang="ja-JP" sz="1400" dirty="0" smtClean="0"/>
              <a:t>: 139</a:t>
            </a:r>
            <a:r>
              <a:rPr lang="ja-JP" altLang="ja-JP" sz="1400" dirty="0" smtClean="0"/>
              <a:t>番，</a:t>
            </a:r>
            <a:r>
              <a:rPr lang="en-US" altLang="ja-JP" sz="1400" dirty="0" smtClean="0"/>
              <a:t>445</a:t>
            </a:r>
            <a:r>
              <a:rPr lang="ja-JP" altLang="ja-JP" sz="1400" dirty="0" smtClean="0"/>
              <a:t>番</a:t>
            </a:r>
            <a:r>
              <a:rPr lang="en-US" altLang="ja-JP" sz="1400" dirty="0" smtClean="0"/>
              <a:t> ,ICMP</a:t>
            </a:r>
            <a:r>
              <a:rPr lang="ja-JP" altLang="en-US" sz="1400" dirty="0" smtClean="0"/>
              <a:t>スキャン</a:t>
            </a:r>
            <a:endParaRPr lang="ja-JP" altLang="ja-JP" sz="1400" dirty="0" smtClean="0"/>
          </a:p>
          <a:p>
            <a:pPr lvl="2">
              <a:buFont typeface="Wingdings" pitchFamily="2" charset="2"/>
              <a:buChar char="Ø"/>
            </a:pPr>
            <a:r>
              <a:rPr lang="ja-JP" altLang="ja-JP" sz="1400" dirty="0" smtClean="0"/>
              <a:t>ポートスキャンタイプ</a:t>
            </a:r>
            <a:r>
              <a:rPr lang="en-US" altLang="ja-JP" sz="1400" dirty="0" smtClean="0"/>
              <a:t>: r3(1/1)</a:t>
            </a:r>
            <a:endParaRPr lang="ja-JP" altLang="ja-JP" sz="1400" dirty="0" smtClean="0"/>
          </a:p>
          <a:p>
            <a:pPr lvl="2">
              <a:buFont typeface="Wingdings" pitchFamily="2" charset="2"/>
              <a:buChar char="Ø"/>
            </a:pPr>
            <a:r>
              <a:rPr lang="ja-JP" altLang="ja-JP" sz="1400" dirty="0" smtClean="0"/>
              <a:t>※</a:t>
            </a:r>
            <a:r>
              <a:rPr lang="en-US" altLang="ja-JP" sz="1400" dirty="0" smtClean="0"/>
              <a:t> r3</a:t>
            </a:r>
            <a:r>
              <a:rPr lang="ja-JP" altLang="ja-JP" sz="1400" dirty="0" smtClean="0"/>
              <a:t>タイプは第</a:t>
            </a:r>
            <a:r>
              <a:rPr lang="en-US" altLang="ja-JP" sz="1400" dirty="0" smtClean="0"/>
              <a:t>3</a:t>
            </a:r>
            <a:r>
              <a:rPr lang="ja-JP" altLang="ja-JP" sz="1400" dirty="0" smtClean="0"/>
              <a:t>オクテット以降がランダムに変化するもの</a:t>
            </a:r>
          </a:p>
          <a:p>
            <a:pPr lvl="2">
              <a:buFont typeface="Wingdings" pitchFamily="2" charset="2"/>
              <a:buChar char="Ø"/>
            </a:pPr>
            <a:r>
              <a:rPr lang="ja-JP" altLang="ja-JP" sz="1400" dirty="0" smtClean="0"/>
              <a:t>単体でポートスキャンを引き起こす</a:t>
            </a:r>
            <a:r>
              <a:rPr lang="en-US" altLang="ja-JP" sz="1400" dirty="0" smtClean="0"/>
              <a:t>(1/1)</a:t>
            </a:r>
            <a:endParaRPr kumimoji="1" lang="en-US" altLang="ja-JP" sz="1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MWScup</a:t>
            </a:r>
            <a:r>
              <a:rPr kumimoji="1" lang="ja-JP" altLang="en-US" dirty="0" smtClean="0"/>
              <a:t>の結果</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テクニカルコンポーネント</a:t>
            </a:r>
            <a:r>
              <a:rPr kumimoji="1" lang="en-US" altLang="ja-JP" dirty="0" smtClean="0"/>
              <a:t>1</a:t>
            </a:r>
            <a:r>
              <a:rPr kumimoji="1" lang="ja-JP" altLang="en-US" dirty="0" smtClean="0"/>
              <a:t>位</a:t>
            </a:r>
            <a:endParaRPr kumimoji="1" lang="en-US" altLang="ja-JP" dirty="0" smtClean="0"/>
          </a:p>
          <a:p>
            <a:r>
              <a:rPr lang="ja-JP" altLang="en-US" dirty="0" smtClean="0"/>
              <a:t>アクションリスト</a:t>
            </a:r>
            <a:r>
              <a:rPr lang="ja-JP" altLang="en-US" dirty="0" smtClean="0"/>
              <a:t>の</a:t>
            </a:r>
            <a:r>
              <a:rPr lang="ja-JP" altLang="en-US" dirty="0" smtClean="0"/>
              <a:t> 正答率 </a:t>
            </a:r>
            <a:r>
              <a:rPr lang="en-US" altLang="ja-JP" dirty="0" smtClean="0"/>
              <a:t>60%(3/5</a:t>
            </a:r>
            <a:r>
              <a:rPr lang="en-US" altLang="ja-JP" dirty="0" smtClean="0"/>
              <a:t>)</a:t>
            </a:r>
          </a:p>
          <a:p>
            <a:r>
              <a:rPr kumimoji="1" lang="ja-JP" altLang="en-US" dirty="0" smtClean="0"/>
              <a:t>総合順位</a:t>
            </a:r>
            <a:r>
              <a:rPr kumimoji="1" lang="en-US" altLang="ja-JP" dirty="0" smtClean="0"/>
              <a:t>2</a:t>
            </a:r>
            <a:r>
              <a:rPr kumimoji="1" lang="ja-JP" altLang="en-US" dirty="0" smtClean="0"/>
              <a:t>位</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ja-JP" altLang="en-US" smtClean="0"/>
              <a:t>考察</a:t>
            </a:r>
            <a:endParaRPr lang="ja-JP" altLang="ja-JP" smtClean="0"/>
          </a:p>
        </p:txBody>
      </p:sp>
      <p:sp>
        <p:nvSpPr>
          <p:cNvPr id="46082" name="Rectangle 3"/>
          <p:cNvSpPr>
            <a:spLocks noGrp="1" noChangeArrowheads="1"/>
          </p:cNvSpPr>
          <p:nvPr>
            <p:ph idx="1"/>
          </p:nvPr>
        </p:nvSpPr>
        <p:spPr/>
        <p:txBody>
          <a:bodyPr/>
          <a:lstStyle/>
          <a:p>
            <a:pPr eaLnBrk="1" hangingPunct="1"/>
            <a:r>
              <a:rPr lang="ja-JP" altLang="en-US" sz="3200" dirty="0" smtClean="0"/>
              <a:t>連携感染は１つのボットネットを形成している</a:t>
            </a:r>
            <a:endParaRPr lang="en-US" altLang="ja-JP" sz="3200" dirty="0" smtClean="0"/>
          </a:p>
          <a:p>
            <a:pPr eaLnBrk="1" hangingPunct="1"/>
            <a:r>
              <a:rPr lang="ja-JP" altLang="en-US" sz="3200" dirty="0" smtClean="0"/>
              <a:t>連携感染でパーツとして考えられる</a:t>
            </a:r>
            <a:r>
              <a:rPr lang="en-US" altLang="ja-JP" sz="3200" dirty="0" smtClean="0"/>
              <a:t>TROJ</a:t>
            </a:r>
            <a:r>
              <a:rPr lang="ja-JP" altLang="en-US" sz="3200" dirty="0" err="1" smtClean="0"/>
              <a:t>、</a:t>
            </a:r>
            <a:r>
              <a:rPr lang="en-US" altLang="ja-JP" sz="3200" dirty="0" smtClean="0"/>
              <a:t>WORM</a:t>
            </a:r>
            <a:r>
              <a:rPr lang="ja-JP" altLang="en-US" sz="3200" dirty="0" smtClean="0"/>
              <a:t>の</a:t>
            </a:r>
            <a:r>
              <a:rPr lang="en-US" altLang="ja-JP" sz="3200" dirty="0" smtClean="0"/>
              <a:t>DL</a:t>
            </a:r>
            <a:r>
              <a:rPr lang="ja-JP" altLang="en-US" sz="3200" dirty="0" smtClean="0"/>
              <a:t>サーバーが固定であるのに対し、メインの</a:t>
            </a:r>
            <a:r>
              <a:rPr lang="en-US" altLang="ja-JP" sz="3200" dirty="0" smtClean="0"/>
              <a:t>MW</a:t>
            </a:r>
            <a:r>
              <a:rPr lang="ja-JP" altLang="en-US" sz="3200" dirty="0" smtClean="0"/>
              <a:t>である</a:t>
            </a:r>
            <a:r>
              <a:rPr lang="en-US" altLang="ja-JP" sz="3200" dirty="0" smtClean="0"/>
              <a:t>PE</a:t>
            </a:r>
            <a:r>
              <a:rPr lang="ja-JP" altLang="en-US" sz="3200" dirty="0" smtClean="0"/>
              <a:t>は</a:t>
            </a:r>
            <a:r>
              <a:rPr lang="en-US" altLang="ja-JP" sz="3200" dirty="0" smtClean="0"/>
              <a:t>DL</a:t>
            </a:r>
            <a:r>
              <a:rPr lang="ja-JP" altLang="en-US" sz="3200" dirty="0" smtClean="0"/>
              <a:t>サーバーが分散</a:t>
            </a:r>
            <a:endParaRPr lang="en-US" altLang="ja-JP" sz="3200" dirty="0" smtClean="0"/>
          </a:p>
          <a:p>
            <a:pPr marL="963613" lvl="1" indent="-514350" eaLnBrk="1" hangingPunct="1">
              <a:buFont typeface="+mj-lt"/>
              <a:buAutoNum type="arabicPeriod"/>
            </a:pPr>
            <a:r>
              <a:rPr lang="ja-JP" altLang="en-US" sz="2800" dirty="0" smtClean="0"/>
              <a:t>見つけられにくくさせるため</a:t>
            </a:r>
            <a:endParaRPr lang="en-US" altLang="ja-JP" sz="2800" dirty="0" smtClean="0"/>
          </a:p>
          <a:p>
            <a:pPr marL="963613" lvl="1" indent="-514350" eaLnBrk="1" hangingPunct="1">
              <a:buFont typeface="+mj-lt"/>
              <a:buAutoNum type="arabicPeriod"/>
            </a:pPr>
            <a:r>
              <a:rPr lang="en-US" altLang="ja-JP" sz="2800" dirty="0" smtClean="0"/>
              <a:t>DL</a:t>
            </a:r>
            <a:r>
              <a:rPr lang="ja-JP" altLang="en-US" sz="2800" dirty="0" smtClean="0"/>
              <a:t>サーバーの耐久性</a:t>
            </a:r>
            <a:endParaRPr lang="ja-JP" altLang="ja-JP"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結論</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latin typeface="+mj-ea"/>
                <a:ea typeface="+mj-ea"/>
              </a:rPr>
              <a:t>連携感染の精度は</a:t>
            </a:r>
            <a:r>
              <a:rPr kumimoji="1" lang="en-US" altLang="ja-JP" sz="2800" dirty="0" smtClean="0">
                <a:latin typeface="+mj-ea"/>
                <a:ea typeface="+mj-ea"/>
              </a:rPr>
              <a:t>45%</a:t>
            </a:r>
            <a:r>
              <a:rPr kumimoji="1" lang="ja-JP" altLang="en-US" sz="2800" dirty="0" smtClean="0">
                <a:latin typeface="+mj-ea"/>
                <a:ea typeface="+mj-ea"/>
              </a:rPr>
              <a:t>であった</a:t>
            </a:r>
            <a:endParaRPr kumimoji="1" lang="en-US" altLang="ja-JP" sz="2800" dirty="0" smtClean="0">
              <a:latin typeface="+mj-ea"/>
              <a:ea typeface="+mj-ea"/>
            </a:endParaRPr>
          </a:p>
          <a:p>
            <a:pPr eaLnBrk="1" hangingPunct="1">
              <a:lnSpc>
                <a:spcPct val="90000"/>
              </a:lnSpc>
            </a:pPr>
            <a:endParaRPr lang="en-US" altLang="ja-JP" sz="2800" dirty="0" smtClean="0">
              <a:latin typeface="+mj-ea"/>
              <a:ea typeface="+mj-ea"/>
            </a:endParaRPr>
          </a:p>
          <a:p>
            <a:pPr eaLnBrk="1" hangingPunct="1">
              <a:lnSpc>
                <a:spcPct val="90000"/>
              </a:lnSpc>
            </a:pPr>
            <a:r>
              <a:rPr lang="en-US" altLang="ja-JP" sz="2800" dirty="0" smtClean="0">
                <a:latin typeface="+mj-ea"/>
                <a:ea typeface="+mj-ea"/>
              </a:rPr>
              <a:t>145</a:t>
            </a:r>
            <a:r>
              <a:rPr lang="ja-JP" altLang="en-US" sz="2800" dirty="0" smtClean="0">
                <a:latin typeface="+mj-ea"/>
                <a:ea typeface="+mj-ea"/>
              </a:rPr>
              <a:t>スロット中</a:t>
            </a:r>
            <a:r>
              <a:rPr lang="en-US" altLang="ja-JP" sz="2800" dirty="0" smtClean="0">
                <a:latin typeface="+mj-ea"/>
                <a:ea typeface="+mj-ea"/>
              </a:rPr>
              <a:t>58</a:t>
            </a:r>
            <a:r>
              <a:rPr lang="ja-JP" altLang="en-US" sz="2800" dirty="0" smtClean="0">
                <a:latin typeface="+mj-ea"/>
                <a:ea typeface="+mj-ea"/>
              </a:rPr>
              <a:t>の感染スロットの中で連携感染を行っているスロットは</a:t>
            </a:r>
            <a:r>
              <a:rPr lang="en-US" altLang="ja-JP" sz="2800" dirty="0" smtClean="0">
                <a:latin typeface="+mj-ea"/>
                <a:ea typeface="+mj-ea"/>
              </a:rPr>
              <a:t>26</a:t>
            </a:r>
            <a:r>
              <a:rPr lang="ja-JP" altLang="en-US" sz="2800" dirty="0" smtClean="0">
                <a:latin typeface="+mj-ea"/>
                <a:ea typeface="+mj-ea"/>
              </a:rPr>
              <a:t>あり</a:t>
            </a:r>
            <a:r>
              <a:rPr lang="en-US" altLang="ja-JP" sz="2800" dirty="0" smtClean="0">
                <a:latin typeface="+mj-ea"/>
                <a:ea typeface="+mj-ea"/>
              </a:rPr>
              <a:t>,</a:t>
            </a:r>
            <a:r>
              <a:rPr lang="en-US" altLang="ja-JP" sz="2800" dirty="0" smtClean="0">
                <a:latin typeface="+mj-ea"/>
              </a:rPr>
              <a:t>MW</a:t>
            </a:r>
            <a:r>
              <a:rPr lang="ja-JP" altLang="en-US" sz="2800" dirty="0" smtClean="0">
                <a:latin typeface="+mj-ea"/>
              </a:rPr>
              <a:t>は連携感染する傾向が強い</a:t>
            </a:r>
            <a:endParaRPr lang="en-US" altLang="ja-JP" sz="2800" dirty="0" smtClean="0">
              <a:latin typeface="+mj-ea"/>
              <a:ea typeface="+mj-ea"/>
            </a:endParaRPr>
          </a:p>
          <a:p>
            <a:pPr eaLnBrk="1" hangingPunct="1">
              <a:lnSpc>
                <a:spcPct val="90000"/>
              </a:lnSpc>
            </a:pPr>
            <a:endParaRPr lang="en-US" altLang="ja-JP" sz="2800" dirty="0" smtClean="0">
              <a:latin typeface="+mj-ea"/>
              <a:ea typeface="+mj-ea"/>
            </a:endParaRPr>
          </a:p>
          <a:p>
            <a:pPr eaLnBrk="1" hangingPunct="1">
              <a:lnSpc>
                <a:spcPct val="90000"/>
              </a:lnSpc>
            </a:pPr>
            <a:r>
              <a:rPr lang="en-US" altLang="ja-JP" sz="2800" dirty="0" smtClean="0">
                <a:latin typeface="+mj-ea"/>
                <a:ea typeface="+mj-ea"/>
              </a:rPr>
              <a:t>MW</a:t>
            </a:r>
            <a:r>
              <a:rPr lang="ja-JP" altLang="en-US" sz="2800" dirty="0" smtClean="0">
                <a:latin typeface="+mj-ea"/>
                <a:ea typeface="+mj-ea"/>
              </a:rPr>
              <a:t>の特定は</a:t>
            </a:r>
            <a:r>
              <a:rPr lang="en-US" altLang="ja-JP" sz="2800" dirty="0" smtClean="0">
                <a:latin typeface="+mj-ea"/>
                <a:ea typeface="+mj-ea"/>
              </a:rPr>
              <a:t>HTTP</a:t>
            </a:r>
            <a:r>
              <a:rPr lang="ja-JP" altLang="en-US" sz="2800" dirty="0" err="1" smtClean="0">
                <a:latin typeface="+mj-ea"/>
                <a:ea typeface="+mj-ea"/>
              </a:rPr>
              <a:t>、</a:t>
            </a:r>
            <a:r>
              <a:rPr lang="en-US" altLang="ja-JP" sz="2800" dirty="0" smtClean="0">
                <a:latin typeface="+mj-ea"/>
                <a:ea typeface="+mj-ea"/>
              </a:rPr>
              <a:t>UDP</a:t>
            </a:r>
            <a:r>
              <a:rPr lang="ja-JP" altLang="en-US" sz="2800" dirty="0" smtClean="0">
                <a:latin typeface="+mj-ea"/>
                <a:ea typeface="+mj-ea"/>
              </a:rPr>
              <a:t>ともファイル復元ができ達成することができた。</a:t>
            </a:r>
            <a:endParaRPr lang="en-US" altLang="ja-JP" sz="2800" dirty="0" smtClean="0">
              <a:latin typeface="+mj-ea"/>
              <a:ea typeface="+mj-ea"/>
            </a:endParaRPr>
          </a:p>
          <a:p>
            <a:pPr eaLnBrk="1" hangingPunct="1">
              <a:lnSpc>
                <a:spcPct val="90000"/>
              </a:lnSpc>
            </a:pPr>
            <a:endParaRPr lang="en-US" altLang="ja-JP" sz="2800" dirty="0" smtClean="0">
              <a:latin typeface="+mj-ea"/>
              <a:ea typeface="+mj-ea"/>
            </a:endParaRPr>
          </a:p>
          <a:p>
            <a:pPr eaLnBrk="1" hangingPunct="1">
              <a:lnSpc>
                <a:spcPct val="90000"/>
              </a:lnSpc>
            </a:pPr>
            <a:r>
              <a:rPr lang="ja-JP" altLang="en-US" sz="2800" dirty="0" smtClean="0">
                <a:latin typeface="+mj-ea"/>
                <a:ea typeface="+mj-ea"/>
              </a:rPr>
              <a:t>未来</a:t>
            </a:r>
            <a:r>
              <a:rPr lang="ja-JP" altLang="en-US" sz="2800" dirty="0" smtClean="0">
                <a:latin typeface="+mj-ea"/>
                <a:ea typeface="+mj-ea"/>
              </a:rPr>
              <a:t>予測は発見したルールからハッシュ値のアクションリストを作成し予測することができた</a:t>
            </a:r>
            <a:endParaRPr kumimoji="1" lang="ja-JP" altLang="en-US" sz="2800" dirty="0">
              <a:latin typeface="+mj-ea"/>
              <a:ea typeface="+mj-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タイトル 1"/>
          <p:cNvSpPr>
            <a:spLocks noGrp="1"/>
          </p:cNvSpPr>
          <p:nvPr>
            <p:ph type="title"/>
          </p:nvPr>
        </p:nvSpPr>
        <p:spPr/>
        <p:txBody>
          <a:bodyPr/>
          <a:lstStyle/>
          <a:p>
            <a:pPr eaLnBrk="1" hangingPunct="1"/>
            <a:r>
              <a:rPr lang="ja-JP" altLang="en-US" sz="4400" dirty="0" smtClean="0"/>
              <a:t>我々のアプローチ</a:t>
            </a:r>
            <a:r>
              <a:rPr lang="en-US" altLang="ja-JP" sz="4400" dirty="0" smtClean="0"/>
              <a:t>:</a:t>
            </a:r>
            <a:r>
              <a:rPr lang="ja-JP" altLang="en-US" sz="4400" dirty="0" smtClean="0"/>
              <a:t>発見的手法</a:t>
            </a:r>
          </a:p>
        </p:txBody>
      </p:sp>
      <p:sp>
        <p:nvSpPr>
          <p:cNvPr id="12291" name="コンテンツ プレースホルダ 2"/>
          <p:cNvSpPr>
            <a:spLocks noGrp="1"/>
          </p:cNvSpPr>
          <p:nvPr>
            <p:ph idx="1"/>
          </p:nvPr>
        </p:nvSpPr>
        <p:spPr/>
        <p:txBody>
          <a:bodyPr/>
          <a:lstStyle/>
          <a:p>
            <a:pPr marL="342900" indent="-342900" eaLnBrk="1" hangingPunct="1"/>
            <a:r>
              <a:rPr lang="en-US" altLang="ja-JP" sz="2800" dirty="0" err="1" smtClean="0">
                <a:latin typeface="ＭＳ Ｐゴシック" charset="-128"/>
              </a:rPr>
              <a:t>pcap</a:t>
            </a:r>
            <a:r>
              <a:rPr lang="en-US" altLang="ja-JP" sz="2800" dirty="0" smtClean="0">
                <a:latin typeface="ＭＳ Ｐゴシック" charset="-128"/>
              </a:rPr>
              <a:t> </a:t>
            </a:r>
            <a:r>
              <a:rPr lang="ja-JP" altLang="en-US" sz="2800" dirty="0" smtClean="0">
                <a:latin typeface="ＭＳ Ｐゴシック" charset="-128"/>
              </a:rPr>
              <a:t>データの詳細な検査から発見的手法の抽出を提案する</a:t>
            </a:r>
            <a:endParaRPr lang="en-US" altLang="ja-JP" sz="2800" dirty="0" smtClean="0">
              <a:latin typeface="ＭＳ Ｐゴシック" charset="-128"/>
            </a:endParaRPr>
          </a:p>
          <a:p>
            <a:pPr marL="342900" indent="-342900" eaLnBrk="1" hangingPunct="1">
              <a:buFont typeface="Wingdings 2" pitchFamily="18" charset="2"/>
              <a:buNone/>
            </a:pPr>
            <a:r>
              <a:rPr lang="en-US" altLang="ja-JP" sz="2400" dirty="0" smtClean="0">
                <a:latin typeface="ＭＳ Ｐゴシック" charset="-128"/>
              </a:rPr>
              <a:t>	</a:t>
            </a:r>
          </a:p>
          <a:p>
            <a:pPr marL="342900" indent="-342900" eaLnBrk="1" hangingPunct="1">
              <a:buFont typeface="Wingdings 2" pitchFamily="18" charset="2"/>
              <a:buNone/>
            </a:pPr>
            <a:r>
              <a:rPr lang="en-US" altLang="ja-JP" sz="2400" dirty="0" smtClean="0">
                <a:latin typeface="ＭＳ Ｐゴシック" charset="-128"/>
              </a:rPr>
              <a:t>	</a:t>
            </a:r>
            <a:r>
              <a:rPr lang="ja-JP" altLang="en-US" sz="2400" dirty="0" smtClean="0">
                <a:latin typeface="ＭＳ Ｐゴシック" charset="-128"/>
              </a:rPr>
              <a:t>特徴量の抽出</a:t>
            </a:r>
            <a:endParaRPr lang="en-US" altLang="ja-JP" sz="2400" dirty="0" smtClean="0">
              <a:latin typeface="ＭＳ Ｐゴシック" charset="-128"/>
            </a:endParaRPr>
          </a:p>
          <a:p>
            <a:pPr marL="817563" lvl="1" indent="-514350" eaLnBrk="1" hangingPunct="1">
              <a:buFont typeface="Wingdings 2" pitchFamily="18" charset="2"/>
              <a:buNone/>
            </a:pPr>
            <a:endParaRPr lang="en-US" altLang="ja-JP" sz="2400" dirty="0" smtClean="0">
              <a:latin typeface="ＭＳ Ｐゴシック" charset="-128"/>
            </a:endParaRPr>
          </a:p>
        </p:txBody>
      </p:sp>
      <p:sp>
        <p:nvSpPr>
          <p:cNvPr id="7" name="テキスト ボックス 6"/>
          <p:cNvSpPr txBox="1"/>
          <p:nvPr/>
        </p:nvSpPr>
        <p:spPr>
          <a:xfrm>
            <a:off x="3000364" y="3143248"/>
            <a:ext cx="2286016" cy="830997"/>
          </a:xfrm>
          <a:prstGeom prst="rect">
            <a:avLst/>
          </a:prstGeom>
          <a:noFill/>
        </p:spPr>
        <p:txBody>
          <a:bodyPr wrap="square" rtlCol="0">
            <a:spAutoFit/>
          </a:bodyPr>
          <a:lstStyle/>
          <a:p>
            <a:r>
              <a:rPr kumimoji="1" lang="ja-JP" altLang="en-US" sz="4800" dirty="0" smtClean="0"/>
              <a:t>精査</a:t>
            </a:r>
            <a:endParaRPr kumimoji="1" lang="ja-JP" altLang="en-US" sz="4800" dirty="0"/>
          </a:p>
        </p:txBody>
      </p:sp>
      <p:sp>
        <p:nvSpPr>
          <p:cNvPr id="8" name="テキスト ボックス 7"/>
          <p:cNvSpPr txBox="1"/>
          <p:nvPr/>
        </p:nvSpPr>
        <p:spPr>
          <a:xfrm>
            <a:off x="4286248" y="3071810"/>
            <a:ext cx="2286016" cy="1015663"/>
          </a:xfrm>
          <a:prstGeom prst="rect">
            <a:avLst/>
          </a:prstGeom>
          <a:noFill/>
        </p:spPr>
        <p:txBody>
          <a:bodyPr wrap="square" rtlCol="0">
            <a:spAutoFit/>
          </a:bodyPr>
          <a:lstStyle/>
          <a:p>
            <a:r>
              <a:rPr kumimoji="1" lang="ja-JP" altLang="en-US" sz="6000" dirty="0" smtClean="0"/>
              <a:t>精査</a:t>
            </a:r>
            <a:endParaRPr kumimoji="1" lang="ja-JP" altLang="en-US" sz="6000" dirty="0"/>
          </a:p>
        </p:txBody>
      </p:sp>
      <p:sp>
        <p:nvSpPr>
          <p:cNvPr id="9" name="テキスト ボックス 8"/>
          <p:cNvSpPr txBox="1"/>
          <p:nvPr/>
        </p:nvSpPr>
        <p:spPr>
          <a:xfrm>
            <a:off x="1857356" y="3857628"/>
            <a:ext cx="4286280" cy="1569660"/>
          </a:xfrm>
          <a:prstGeom prst="rect">
            <a:avLst/>
          </a:prstGeom>
          <a:noFill/>
        </p:spPr>
        <p:txBody>
          <a:bodyPr wrap="square" rtlCol="0">
            <a:spAutoFit/>
          </a:bodyPr>
          <a:lstStyle/>
          <a:p>
            <a:r>
              <a:rPr kumimoji="1" lang="ja-JP" altLang="en-US" sz="9600" dirty="0" smtClean="0"/>
              <a:t>精査</a:t>
            </a:r>
            <a:endParaRPr kumimoji="1" lang="ja-JP" altLang="en-US" sz="9600" dirty="0"/>
          </a:p>
        </p:txBody>
      </p:sp>
      <p:sp>
        <p:nvSpPr>
          <p:cNvPr id="10" name="テキスト ボックス 9"/>
          <p:cNvSpPr txBox="1"/>
          <p:nvPr/>
        </p:nvSpPr>
        <p:spPr>
          <a:xfrm>
            <a:off x="8286776" y="3786190"/>
            <a:ext cx="71438" cy="369332"/>
          </a:xfrm>
          <a:prstGeom prst="rect">
            <a:avLst/>
          </a:prstGeom>
          <a:noFill/>
        </p:spPr>
        <p:txBody>
          <a:bodyPr wrap="square" rtlCol="0">
            <a:spAutoFit/>
          </a:bodyPr>
          <a:lstStyle/>
          <a:p>
            <a:endParaRPr kumimoji="1" lang="ja-JP" altLang="en-US" dirty="0"/>
          </a:p>
        </p:txBody>
      </p:sp>
      <p:sp>
        <p:nvSpPr>
          <p:cNvPr id="12" name="テキスト ボックス 11"/>
          <p:cNvSpPr txBox="1"/>
          <p:nvPr/>
        </p:nvSpPr>
        <p:spPr>
          <a:xfrm>
            <a:off x="3571868" y="4357694"/>
            <a:ext cx="3205186" cy="1569660"/>
          </a:xfrm>
          <a:prstGeom prst="rect">
            <a:avLst/>
          </a:prstGeom>
          <a:noFill/>
        </p:spPr>
        <p:txBody>
          <a:bodyPr wrap="square" rtlCol="0">
            <a:spAutoFit/>
          </a:bodyPr>
          <a:lstStyle/>
          <a:p>
            <a:r>
              <a:rPr kumimoji="1" lang="ja-JP" altLang="en-US" sz="9600" dirty="0" smtClean="0"/>
              <a:t>精査</a:t>
            </a:r>
            <a:endParaRPr kumimoji="1" lang="ja-JP" altLang="en-US" sz="9600" dirty="0"/>
          </a:p>
        </p:txBody>
      </p:sp>
      <p:sp>
        <p:nvSpPr>
          <p:cNvPr id="13" name="テキスト ボックス 12"/>
          <p:cNvSpPr txBox="1"/>
          <p:nvPr/>
        </p:nvSpPr>
        <p:spPr>
          <a:xfrm>
            <a:off x="6357950" y="2500306"/>
            <a:ext cx="2286016" cy="3046988"/>
          </a:xfrm>
          <a:prstGeom prst="rect">
            <a:avLst/>
          </a:prstGeom>
          <a:noFill/>
        </p:spPr>
        <p:txBody>
          <a:bodyPr wrap="square" rtlCol="0">
            <a:spAutoFit/>
          </a:bodyPr>
          <a:lstStyle/>
          <a:p>
            <a:r>
              <a:rPr kumimoji="1" lang="ja-JP" altLang="en-US" sz="9600" dirty="0" smtClean="0"/>
              <a:t>精査</a:t>
            </a:r>
            <a:endParaRPr kumimoji="1" lang="ja-JP" altLang="en-US" sz="9600" dirty="0"/>
          </a:p>
        </p:txBody>
      </p:sp>
      <p:sp>
        <p:nvSpPr>
          <p:cNvPr id="14" name="テキスト ボックス 13"/>
          <p:cNvSpPr txBox="1"/>
          <p:nvPr/>
        </p:nvSpPr>
        <p:spPr>
          <a:xfrm>
            <a:off x="3500430" y="3357562"/>
            <a:ext cx="2705120" cy="1569660"/>
          </a:xfrm>
          <a:prstGeom prst="rect">
            <a:avLst/>
          </a:prstGeom>
          <a:noFill/>
        </p:spPr>
        <p:txBody>
          <a:bodyPr wrap="square" rtlCol="0">
            <a:spAutoFit/>
          </a:bodyPr>
          <a:lstStyle/>
          <a:p>
            <a:r>
              <a:rPr kumimoji="1" lang="ja-JP" altLang="en-US" sz="9600" dirty="0" smtClean="0"/>
              <a:t>精査</a:t>
            </a:r>
            <a:endParaRPr kumimoji="1" lang="ja-JP" altLang="en-US" sz="9600" dirty="0"/>
          </a:p>
        </p:txBody>
      </p:sp>
      <p:sp>
        <p:nvSpPr>
          <p:cNvPr id="15" name="テキスト ボックス 14"/>
          <p:cNvSpPr txBox="1"/>
          <p:nvPr/>
        </p:nvSpPr>
        <p:spPr>
          <a:xfrm>
            <a:off x="1643042" y="3643314"/>
            <a:ext cx="6786610" cy="1569660"/>
          </a:xfrm>
          <a:prstGeom prst="rect">
            <a:avLst/>
          </a:prstGeom>
          <a:noFill/>
        </p:spPr>
        <p:txBody>
          <a:bodyPr wrap="square" rtlCol="0">
            <a:spAutoFit/>
          </a:bodyPr>
          <a:lstStyle/>
          <a:p>
            <a:r>
              <a:rPr lang="ja-JP" altLang="en-US" sz="9600" b="1" dirty="0" smtClean="0">
                <a:solidFill>
                  <a:srgbClr val="FF0000"/>
                </a:solidFill>
                <a:latin typeface="ＭＳ Ｐゴシック" charset="-128"/>
              </a:rPr>
              <a:t>ルール発見</a:t>
            </a:r>
            <a:endParaRPr kumimoji="1" lang="ja-JP" altLang="en-US"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strVal val="4*#ppt_w"/>
                                          </p:val>
                                        </p:tav>
                                        <p:tav tm="100000">
                                          <p:val>
                                            <p:strVal val="#ppt_w"/>
                                          </p:val>
                                        </p:tav>
                                      </p:tavLst>
                                    </p:anim>
                                    <p:anim calcmode="lin" valueType="num">
                                      <p:cBhvr>
                                        <p:cTn id="20" dur="500" fill="hold"/>
                                        <p:tgtEl>
                                          <p:spTgt spid="7"/>
                                        </p:tgtEl>
                                        <p:attrNameLst>
                                          <p:attrName>ppt_h</p:attrName>
                                        </p:attrNameLst>
                                      </p:cBhvr>
                                      <p:tavLst>
                                        <p:tav tm="0">
                                          <p:val>
                                            <p:strVal val="4*#ppt_h"/>
                                          </p:val>
                                        </p:tav>
                                        <p:tav tm="100000">
                                          <p:val>
                                            <p:strVal val="#ppt_h"/>
                                          </p:val>
                                        </p:tav>
                                      </p:tavLst>
                                    </p:anim>
                                  </p:childTnLst>
                                </p:cTn>
                              </p:par>
                            </p:childTnLst>
                          </p:cTn>
                        </p:par>
                        <p:par>
                          <p:cTn id="21" fill="hold">
                            <p:stCondLst>
                              <p:cond delay="500"/>
                            </p:stCondLst>
                            <p:childTnLst>
                              <p:par>
                                <p:cTn id="22" presetID="23" presetClass="entr" presetSubtype="32"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4*#ppt_w"/>
                                          </p:val>
                                        </p:tav>
                                        <p:tav tm="100000">
                                          <p:val>
                                            <p:strVal val="#ppt_w"/>
                                          </p:val>
                                        </p:tav>
                                      </p:tavLst>
                                    </p:anim>
                                    <p:anim calcmode="lin" valueType="num">
                                      <p:cBhvr>
                                        <p:cTn id="25" dur="500" fill="hold"/>
                                        <p:tgtEl>
                                          <p:spTgt spid="8"/>
                                        </p:tgtEl>
                                        <p:attrNameLst>
                                          <p:attrName>ppt_h</p:attrName>
                                        </p:attrNameLst>
                                      </p:cBhvr>
                                      <p:tavLst>
                                        <p:tav tm="0">
                                          <p:val>
                                            <p:strVal val="4*#ppt_h"/>
                                          </p:val>
                                        </p:tav>
                                        <p:tav tm="100000">
                                          <p:val>
                                            <p:strVal val="#ppt_h"/>
                                          </p:val>
                                        </p:tav>
                                      </p:tavLst>
                                    </p:anim>
                                  </p:childTnLst>
                                </p:cTn>
                              </p:par>
                            </p:childTnLst>
                          </p:cTn>
                        </p:par>
                        <p:par>
                          <p:cTn id="26" fill="hold">
                            <p:stCondLst>
                              <p:cond delay="1000"/>
                            </p:stCondLst>
                            <p:childTnLst>
                              <p:par>
                                <p:cTn id="27" presetID="23" presetClass="entr" presetSubtype="32" fill="hold" nodeType="after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 calcmode="lin" valueType="num">
                                      <p:cBhvr>
                                        <p:cTn id="29" dur="500" fill="hold"/>
                                        <p:tgtEl>
                                          <p:spTgt spid="9">
                                            <p:txEl>
                                              <p:pRg st="0" end="0"/>
                                            </p:txEl>
                                          </p:spTgt>
                                        </p:tgtEl>
                                        <p:attrNameLst>
                                          <p:attrName>ppt_w</p:attrName>
                                        </p:attrNameLst>
                                      </p:cBhvr>
                                      <p:tavLst>
                                        <p:tav tm="0">
                                          <p:val>
                                            <p:strVal val="4*#ppt_w"/>
                                          </p:val>
                                        </p:tav>
                                        <p:tav tm="100000">
                                          <p:val>
                                            <p:strVal val="#ppt_w"/>
                                          </p:val>
                                        </p:tav>
                                      </p:tavLst>
                                    </p:anim>
                                    <p:anim calcmode="lin" valueType="num">
                                      <p:cBhvr>
                                        <p:cTn id="30" dur="500" fill="hold"/>
                                        <p:tgtEl>
                                          <p:spTgt spid="9">
                                            <p:txEl>
                                              <p:pRg st="0" end="0"/>
                                            </p:txEl>
                                          </p:spTgt>
                                        </p:tgtEl>
                                        <p:attrNameLst>
                                          <p:attrName>ppt_h</p:attrName>
                                        </p:attrNameLst>
                                      </p:cBhvr>
                                      <p:tavLst>
                                        <p:tav tm="0">
                                          <p:val>
                                            <p:strVal val="4*#ppt_h"/>
                                          </p:val>
                                        </p:tav>
                                        <p:tav tm="100000">
                                          <p:val>
                                            <p:strVal val="#ppt_h"/>
                                          </p:val>
                                        </p:tav>
                                      </p:tavLst>
                                    </p:anim>
                                  </p:childTnLst>
                                </p:cTn>
                              </p:par>
                            </p:childTnLst>
                          </p:cTn>
                        </p:par>
                        <p:par>
                          <p:cTn id="31" fill="hold">
                            <p:stCondLst>
                              <p:cond delay="1500"/>
                            </p:stCondLst>
                            <p:childTnLst>
                              <p:par>
                                <p:cTn id="32" presetID="23" presetClass="entr" presetSubtype="32" fill="hold" nodeType="after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anim calcmode="lin" valueType="num">
                                      <p:cBhvr>
                                        <p:cTn id="34" dur="500" fill="hold"/>
                                        <p:tgtEl>
                                          <p:spTgt spid="12">
                                            <p:txEl>
                                              <p:pRg st="0" end="0"/>
                                            </p:txEl>
                                          </p:spTgt>
                                        </p:tgtEl>
                                        <p:attrNameLst>
                                          <p:attrName>ppt_w</p:attrName>
                                        </p:attrNameLst>
                                      </p:cBhvr>
                                      <p:tavLst>
                                        <p:tav tm="0">
                                          <p:val>
                                            <p:strVal val="4*#ppt_w"/>
                                          </p:val>
                                        </p:tav>
                                        <p:tav tm="100000">
                                          <p:val>
                                            <p:strVal val="#ppt_w"/>
                                          </p:val>
                                        </p:tav>
                                      </p:tavLst>
                                    </p:anim>
                                    <p:anim calcmode="lin" valueType="num">
                                      <p:cBhvr>
                                        <p:cTn id="35" dur="500" fill="hold"/>
                                        <p:tgtEl>
                                          <p:spTgt spid="12">
                                            <p:txEl>
                                              <p:pRg st="0" end="0"/>
                                            </p:txEl>
                                          </p:spTgt>
                                        </p:tgtEl>
                                        <p:attrNameLst>
                                          <p:attrName>ppt_h</p:attrName>
                                        </p:attrNameLst>
                                      </p:cBhvr>
                                      <p:tavLst>
                                        <p:tav tm="0">
                                          <p:val>
                                            <p:strVal val="4*#ppt_h"/>
                                          </p:val>
                                        </p:tav>
                                        <p:tav tm="100000">
                                          <p:val>
                                            <p:strVal val="#ppt_h"/>
                                          </p:val>
                                        </p:tav>
                                      </p:tavLst>
                                    </p:anim>
                                  </p:childTnLst>
                                </p:cTn>
                              </p:par>
                            </p:childTnLst>
                          </p:cTn>
                        </p:par>
                        <p:par>
                          <p:cTn id="36" fill="hold">
                            <p:stCondLst>
                              <p:cond delay="2000"/>
                            </p:stCondLst>
                            <p:childTnLst>
                              <p:par>
                                <p:cTn id="37" presetID="23" presetClass="entr" presetSubtype="32" fill="hold" nodeType="after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 calcmode="lin" valueType="num">
                                      <p:cBhvr>
                                        <p:cTn id="39" dur="500" fill="hold"/>
                                        <p:tgtEl>
                                          <p:spTgt spid="14">
                                            <p:txEl>
                                              <p:pRg st="0" end="0"/>
                                            </p:txEl>
                                          </p:spTgt>
                                        </p:tgtEl>
                                        <p:attrNameLst>
                                          <p:attrName>ppt_w</p:attrName>
                                        </p:attrNameLst>
                                      </p:cBhvr>
                                      <p:tavLst>
                                        <p:tav tm="0">
                                          <p:val>
                                            <p:strVal val="4*#ppt_w"/>
                                          </p:val>
                                        </p:tav>
                                        <p:tav tm="100000">
                                          <p:val>
                                            <p:strVal val="#ppt_w"/>
                                          </p:val>
                                        </p:tav>
                                      </p:tavLst>
                                    </p:anim>
                                    <p:anim calcmode="lin" valueType="num">
                                      <p:cBhvr>
                                        <p:cTn id="40" dur="500" fill="hold"/>
                                        <p:tgtEl>
                                          <p:spTgt spid="14">
                                            <p:txEl>
                                              <p:pRg st="0" end="0"/>
                                            </p:txEl>
                                          </p:spTgt>
                                        </p:tgtEl>
                                        <p:attrNameLst>
                                          <p:attrName>ppt_h</p:attrName>
                                        </p:attrNameLst>
                                      </p:cBhvr>
                                      <p:tavLst>
                                        <p:tav tm="0">
                                          <p:val>
                                            <p:strVal val="4*#ppt_h"/>
                                          </p:val>
                                        </p:tav>
                                        <p:tav tm="100000">
                                          <p:val>
                                            <p:strVal val="#ppt_h"/>
                                          </p:val>
                                        </p:tav>
                                      </p:tavLst>
                                    </p:anim>
                                  </p:childTnLst>
                                </p:cTn>
                              </p:par>
                            </p:childTnLst>
                          </p:cTn>
                        </p:par>
                        <p:par>
                          <p:cTn id="41" fill="hold">
                            <p:stCondLst>
                              <p:cond delay="2500"/>
                            </p:stCondLst>
                            <p:childTnLst>
                              <p:par>
                                <p:cTn id="42" presetID="23" presetClass="entr" presetSubtype="32" fill="hold" nodeType="after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 calcmode="lin" valueType="num">
                                      <p:cBhvr>
                                        <p:cTn id="44" dur="500" fill="hold"/>
                                        <p:tgtEl>
                                          <p:spTgt spid="13">
                                            <p:txEl>
                                              <p:pRg st="0" end="0"/>
                                            </p:txEl>
                                          </p:spTgt>
                                        </p:tgtEl>
                                        <p:attrNameLst>
                                          <p:attrName>ppt_w</p:attrName>
                                        </p:attrNameLst>
                                      </p:cBhvr>
                                      <p:tavLst>
                                        <p:tav tm="0">
                                          <p:val>
                                            <p:strVal val="4*#ppt_w"/>
                                          </p:val>
                                        </p:tav>
                                        <p:tav tm="100000">
                                          <p:val>
                                            <p:strVal val="#ppt_w"/>
                                          </p:val>
                                        </p:tav>
                                      </p:tavLst>
                                    </p:anim>
                                    <p:anim calcmode="lin" valueType="num">
                                      <p:cBhvr>
                                        <p:cTn id="45" dur="500" fill="hold"/>
                                        <p:tgtEl>
                                          <p:spTgt spid="13">
                                            <p:txEl>
                                              <p:pRg st="0" end="0"/>
                                            </p:txEl>
                                          </p:spTgt>
                                        </p:tgtEl>
                                        <p:attrNameLst>
                                          <p:attrName>ppt_h</p:attrName>
                                        </p:attrNameLst>
                                      </p:cBhvr>
                                      <p:tavLst>
                                        <p:tav tm="0">
                                          <p:val>
                                            <p:strVal val="4*#ppt_h"/>
                                          </p:val>
                                        </p:tav>
                                        <p:tav tm="100000">
                                          <p:val>
                                            <p:strVal val="#ppt_h"/>
                                          </p:val>
                                        </p:tav>
                                      </p:tavLst>
                                    </p:anim>
                                  </p:childTnLst>
                                </p:cTn>
                              </p:par>
                            </p:childTnLst>
                          </p:cTn>
                        </p:par>
                        <p:par>
                          <p:cTn id="46" fill="hold">
                            <p:stCondLst>
                              <p:cond delay="3000"/>
                            </p:stCondLst>
                            <p:childTnLst>
                              <p:par>
                                <p:cTn id="47" presetID="23" presetClass="entr" presetSubtype="32" fill="hold" nodeType="afterEffect">
                                  <p:stCondLst>
                                    <p:cond delay="0"/>
                                  </p:stCondLst>
                                  <p:childTnLst>
                                    <p:set>
                                      <p:cBhvr>
                                        <p:cTn id="48" dur="1" fill="hold">
                                          <p:stCondLst>
                                            <p:cond delay="0"/>
                                          </p:stCondLst>
                                        </p:cTn>
                                        <p:tgtEl>
                                          <p:spTgt spid="15">
                                            <p:txEl>
                                              <p:pRg st="0" end="0"/>
                                            </p:txEl>
                                          </p:spTgt>
                                        </p:tgtEl>
                                        <p:attrNameLst>
                                          <p:attrName>style.visibility</p:attrName>
                                        </p:attrNameLst>
                                      </p:cBhvr>
                                      <p:to>
                                        <p:strVal val="visible"/>
                                      </p:to>
                                    </p:set>
                                    <p:anim calcmode="lin" valueType="num">
                                      <p:cBhvr>
                                        <p:cTn id="49" dur="500" fill="hold"/>
                                        <p:tgtEl>
                                          <p:spTgt spid="15">
                                            <p:txEl>
                                              <p:pRg st="0" end="0"/>
                                            </p:txEl>
                                          </p:spTgt>
                                        </p:tgtEl>
                                        <p:attrNameLst>
                                          <p:attrName>ppt_w</p:attrName>
                                        </p:attrNameLst>
                                      </p:cBhvr>
                                      <p:tavLst>
                                        <p:tav tm="0">
                                          <p:val>
                                            <p:strVal val="4*#ppt_w"/>
                                          </p:val>
                                        </p:tav>
                                        <p:tav tm="100000">
                                          <p:val>
                                            <p:strVal val="#ppt_w"/>
                                          </p:val>
                                        </p:tav>
                                      </p:tavLst>
                                    </p:anim>
                                    <p:anim calcmode="lin" valueType="num">
                                      <p:cBhvr>
                                        <p:cTn id="50" dur="500" fill="hold"/>
                                        <p:tgtEl>
                                          <p:spTgt spid="15">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ja-JP" altLang="en-US" dirty="0" smtClean="0">
                <a:latin typeface="+mn-ea"/>
                <a:ea typeface="+mn-ea"/>
              </a:rPr>
              <a:t>研究目的</a:t>
            </a:r>
          </a:p>
        </p:txBody>
      </p:sp>
      <p:sp>
        <p:nvSpPr>
          <p:cNvPr id="10243" name="Rectangle 3"/>
          <p:cNvSpPr>
            <a:spLocks noGrp="1" noChangeArrowheads="1"/>
          </p:cNvSpPr>
          <p:nvPr>
            <p:ph idx="1"/>
          </p:nvPr>
        </p:nvSpPr>
        <p:spPr>
          <a:xfrm>
            <a:off x="457200" y="1600200"/>
            <a:ext cx="8229600" cy="4708525"/>
          </a:xfrm>
        </p:spPr>
        <p:txBody>
          <a:bodyPr/>
          <a:lstStyle/>
          <a:p>
            <a:pPr marL="609600" indent="-609600" eaLnBrk="1" hangingPunct="1">
              <a:defRPr/>
            </a:pPr>
            <a:r>
              <a:rPr lang="en-US" altLang="ja-JP" sz="4000" dirty="0" err="1" smtClean="0">
                <a:latin typeface="+mn-ea"/>
              </a:rPr>
              <a:t>MWScup</a:t>
            </a:r>
            <a:endParaRPr lang="ja-JP" altLang="en-US" sz="4000" dirty="0" smtClean="0">
              <a:latin typeface="+mn-ea"/>
            </a:endParaRPr>
          </a:p>
          <a:p>
            <a:pPr marL="990600" lvl="1" indent="-533400" eaLnBrk="1" hangingPunct="1">
              <a:buFontTx/>
              <a:buAutoNum type="arabicPeriod"/>
              <a:defRPr/>
            </a:pPr>
            <a:r>
              <a:rPr lang="ja-JP" altLang="en-US" sz="3600" dirty="0" smtClean="0">
                <a:latin typeface="+mn-ea"/>
              </a:rPr>
              <a:t>与えられた</a:t>
            </a:r>
            <a:r>
              <a:rPr lang="en-US" altLang="ja-JP" sz="3600" dirty="0" err="1" smtClean="0">
                <a:latin typeface="+mn-ea"/>
              </a:rPr>
              <a:t>pcap</a:t>
            </a:r>
            <a:r>
              <a:rPr lang="ja-JP" altLang="en-US" sz="3600" dirty="0" smtClean="0">
                <a:latin typeface="+mn-ea"/>
              </a:rPr>
              <a:t>データからの感染判定</a:t>
            </a:r>
          </a:p>
          <a:p>
            <a:pPr marL="990600" lvl="1" indent="-533400" eaLnBrk="1" hangingPunct="1">
              <a:buFontTx/>
              <a:buAutoNum type="arabicPeriod"/>
              <a:defRPr/>
            </a:pPr>
            <a:r>
              <a:rPr lang="ja-JP" altLang="en-US" sz="3600" dirty="0" smtClean="0">
                <a:latin typeface="+mn-ea"/>
              </a:rPr>
              <a:t>マルウェア名の特定</a:t>
            </a:r>
          </a:p>
          <a:p>
            <a:pPr marL="990600" lvl="1" indent="-533400" eaLnBrk="1" hangingPunct="1">
              <a:buFontTx/>
              <a:buAutoNum type="arabicPeriod"/>
              <a:defRPr/>
            </a:pPr>
            <a:r>
              <a:rPr lang="ja-JP" altLang="en-US" sz="3600" dirty="0" smtClean="0">
                <a:latin typeface="+mn-ea"/>
              </a:rPr>
              <a:t>感染後の未来予測</a:t>
            </a:r>
          </a:p>
          <a:p>
            <a:pPr marL="609600" indent="-609600" eaLnBrk="1" hangingPunct="1">
              <a:buFont typeface="Wingdings 2" pitchFamily="18" charset="2"/>
              <a:buNone/>
              <a:defRPr/>
            </a:pPr>
            <a:endParaRPr lang="ja-JP" altLang="en-US" dirty="0" smtClean="0">
              <a:latin typeface="+mn-ea"/>
            </a:endParaRPr>
          </a:p>
        </p:txBody>
      </p:sp>
      <p:sp>
        <p:nvSpPr>
          <p:cNvPr id="10244" name="Rectangle 4"/>
          <p:cNvSpPr>
            <a:spLocks noChangeArrowheads="1"/>
          </p:cNvSpPr>
          <p:nvPr/>
        </p:nvSpPr>
        <p:spPr bwMode="auto">
          <a:xfrm>
            <a:off x="642938" y="4357688"/>
            <a:ext cx="8229600" cy="2087562"/>
          </a:xfrm>
          <a:prstGeom prst="rect">
            <a:avLst/>
          </a:prstGeom>
          <a:noFill/>
          <a:ln w="9525">
            <a:noFill/>
            <a:miter lim="800000"/>
            <a:headEnd/>
            <a:tailEnd/>
          </a:ln>
        </p:spPr>
        <p:txBody>
          <a:bodyPr/>
          <a:lstStyle/>
          <a:p>
            <a:pPr marL="342900" indent="-342900">
              <a:spcBef>
                <a:spcPct val="20000"/>
              </a:spcBef>
              <a:buFontTx/>
              <a:buChar char="•"/>
              <a:defRPr/>
            </a:pPr>
            <a:endParaRPr lang="ja-JP" altLang="ja-JP" sz="3200">
              <a:latin typeface="+mn-ea"/>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defRPr/>
            </a:pPr>
            <a:r>
              <a:rPr lang="ja-JP" altLang="en-US" smtClean="0">
                <a:latin typeface="+mn-ea"/>
                <a:ea typeface="+mn-ea"/>
              </a:rPr>
              <a:t>研究の問題点</a:t>
            </a:r>
          </a:p>
        </p:txBody>
      </p:sp>
      <p:sp>
        <p:nvSpPr>
          <p:cNvPr id="11267" name="コンテンツ プレースホルダ 2"/>
          <p:cNvSpPr>
            <a:spLocks noGrp="1"/>
          </p:cNvSpPr>
          <p:nvPr>
            <p:ph idx="1"/>
          </p:nvPr>
        </p:nvSpPr>
        <p:spPr/>
        <p:txBody>
          <a:bodyPr/>
          <a:lstStyle/>
          <a:p>
            <a:pPr eaLnBrk="1" hangingPunct="1">
              <a:defRPr/>
            </a:pPr>
            <a:r>
              <a:rPr lang="ja-JP" altLang="en-US" dirty="0" smtClean="0">
                <a:latin typeface="+mn-ea"/>
              </a:rPr>
              <a:t>パケットキャプチャ</a:t>
            </a:r>
            <a:r>
              <a:rPr lang="en-US" altLang="ja-JP" dirty="0" smtClean="0">
                <a:latin typeface="+mn-ea"/>
              </a:rPr>
              <a:t>(</a:t>
            </a:r>
            <a:r>
              <a:rPr lang="en-US" altLang="ja-JP" dirty="0" err="1" smtClean="0">
                <a:latin typeface="+mn-ea"/>
              </a:rPr>
              <a:t>pcap</a:t>
            </a:r>
            <a:r>
              <a:rPr lang="en-US" altLang="ja-JP" dirty="0" smtClean="0">
                <a:latin typeface="+mn-ea"/>
              </a:rPr>
              <a:t>)</a:t>
            </a:r>
            <a:r>
              <a:rPr lang="ja-JP" altLang="en-US" dirty="0" smtClean="0">
                <a:latin typeface="+mn-ea"/>
              </a:rPr>
              <a:t>データは情報量が膨大，手作業で全体を把握することは困難</a:t>
            </a:r>
            <a:endParaRPr lang="en-US" altLang="ja-JP" dirty="0" smtClean="0">
              <a:latin typeface="+mn-ea"/>
            </a:endParaRPr>
          </a:p>
          <a:p>
            <a:pPr eaLnBrk="1" hangingPunct="1">
              <a:defRPr/>
            </a:pPr>
            <a:endParaRPr lang="en-US" altLang="ja-JP" dirty="0" smtClean="0">
              <a:latin typeface="+mn-ea"/>
            </a:endParaRPr>
          </a:p>
          <a:p>
            <a:pPr marL="854075" lvl="1" indent="-514350" eaLnBrk="1" hangingPunct="1">
              <a:buFont typeface="Franklin Gothic Book" pitchFamily="34" charset="0"/>
              <a:buAutoNum type="arabicPeriod"/>
              <a:defRPr/>
            </a:pPr>
            <a:r>
              <a:rPr lang="ja-JP" altLang="en-US" dirty="0" smtClean="0">
                <a:latin typeface="+mn-ea"/>
              </a:rPr>
              <a:t>複数の</a:t>
            </a:r>
            <a:r>
              <a:rPr lang="en-US" altLang="ja-JP" dirty="0" smtClean="0">
                <a:latin typeface="+mn-ea"/>
              </a:rPr>
              <a:t>DL</a:t>
            </a:r>
            <a:r>
              <a:rPr lang="ja-JP" altLang="en-US" dirty="0" smtClean="0">
                <a:latin typeface="+mn-ea"/>
              </a:rPr>
              <a:t>サーバの連携で感染</a:t>
            </a:r>
            <a:endParaRPr lang="en-US" altLang="ja-JP" dirty="0" smtClean="0">
              <a:latin typeface="+mn-ea"/>
            </a:endParaRPr>
          </a:p>
          <a:p>
            <a:pPr marL="854075" lvl="1" indent="-514350" eaLnBrk="1" hangingPunct="1">
              <a:buFont typeface="Franklin Gothic Book" pitchFamily="34" charset="0"/>
              <a:buAutoNum type="arabicPeriod"/>
              <a:defRPr/>
            </a:pPr>
            <a:r>
              <a:rPr lang="ja-JP" altLang="en-US" dirty="0" smtClean="0">
                <a:latin typeface="+mn-ea"/>
              </a:rPr>
              <a:t>数多くの</a:t>
            </a:r>
            <a:r>
              <a:rPr lang="en-US" altLang="ja-JP" dirty="0" smtClean="0">
                <a:latin typeface="+mn-ea"/>
              </a:rPr>
              <a:t>MW</a:t>
            </a:r>
            <a:r>
              <a:rPr lang="ja-JP" altLang="en-US" dirty="0" smtClean="0">
                <a:latin typeface="+mn-ea"/>
              </a:rPr>
              <a:t>の亜種</a:t>
            </a:r>
            <a:endParaRPr lang="en-US" altLang="ja-JP" dirty="0" smtClean="0">
              <a:latin typeface="+mn-ea"/>
            </a:endParaRPr>
          </a:p>
          <a:p>
            <a:pPr marL="854075" lvl="1" indent="-514350" eaLnBrk="1" hangingPunct="1">
              <a:buFont typeface="Franklin Gothic Book" pitchFamily="34" charset="0"/>
              <a:buAutoNum type="arabicPeriod"/>
              <a:defRPr/>
            </a:pPr>
            <a:r>
              <a:rPr lang="ja-JP" altLang="en-US" dirty="0" smtClean="0">
                <a:latin typeface="+mn-ea"/>
              </a:rPr>
              <a:t>観測できるデータの制約</a:t>
            </a:r>
            <a:endParaRPr lang="en-US" altLang="ja-JP" dirty="0" smtClean="0">
              <a:latin typeface="+mn-ea"/>
            </a:endParaRPr>
          </a:p>
          <a:p>
            <a:pPr marL="854075" lvl="1" indent="-514350" eaLnBrk="1" hangingPunct="1">
              <a:buFont typeface="Franklin Gothic Book" pitchFamily="34" charset="0"/>
              <a:buAutoNum type="arabicPeriod"/>
              <a:defRPr/>
            </a:pPr>
            <a:r>
              <a:rPr lang="ja-JP" altLang="en-US" dirty="0" smtClean="0">
                <a:latin typeface="+mn-ea"/>
              </a:rPr>
              <a:t>複数のボットネットの合成</a:t>
            </a:r>
            <a:endParaRPr lang="en-US" altLang="ja-JP" dirty="0" smtClean="0">
              <a:latin typeface="+mn-ea"/>
            </a:endParaRPr>
          </a:p>
          <a:p>
            <a:pPr marL="854075" lvl="1" indent="-514350" eaLnBrk="1" hangingPunct="1">
              <a:buFont typeface="Franklin Gothic Book" pitchFamily="34" charset="0"/>
              <a:buAutoNum type="arabicPeriod"/>
              <a:defRPr/>
            </a:pPr>
            <a:r>
              <a:rPr lang="ja-JP" altLang="en-US" dirty="0" smtClean="0">
                <a:latin typeface="+mn-ea"/>
              </a:rPr>
              <a:t>ハーダーの不可視</a:t>
            </a:r>
            <a:endParaRPr lang="en-US" altLang="ja-JP" dirty="0" smtClean="0">
              <a:latin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MW</a:t>
            </a:r>
            <a:r>
              <a:rPr lang="ja-JP" altLang="en-US" dirty="0" smtClean="0"/>
              <a:t>リスト</a:t>
            </a:r>
            <a:endParaRPr kumimoji="1" lang="ja-JP" altLang="en-US" dirty="0"/>
          </a:p>
        </p:txBody>
      </p:sp>
      <p:graphicFrame>
        <p:nvGraphicFramePr>
          <p:cNvPr id="4" name="コンテンツ プレースホルダ 3"/>
          <p:cNvGraphicFramePr>
            <a:graphicFrameLocks noGrp="1"/>
          </p:cNvGraphicFramePr>
          <p:nvPr>
            <p:ph idx="1"/>
          </p:nvPr>
        </p:nvGraphicFramePr>
        <p:xfrm>
          <a:off x="357158" y="1355050"/>
          <a:ext cx="5000661" cy="5248656"/>
        </p:xfrm>
        <a:graphic>
          <a:graphicData uri="http://schemas.openxmlformats.org/drawingml/2006/table">
            <a:tbl>
              <a:tblPr firstRow="1" bandRow="1">
                <a:tableStyleId>{5C22544A-7EE6-4342-B048-85BDC9FD1C3A}</a:tableStyleId>
              </a:tblPr>
              <a:tblGrid>
                <a:gridCol w="2786082"/>
                <a:gridCol w="1143008"/>
                <a:gridCol w="1071571"/>
              </a:tblGrid>
              <a:tr h="3475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cap="none" normalizeH="0" baseline="0" dirty="0" smtClean="0">
                          <a:ln>
                            <a:noFill/>
                          </a:ln>
                          <a:solidFill>
                            <a:schemeClr val="bg1"/>
                          </a:solidFill>
                          <a:effectLst/>
                          <a:latin typeface="Arial" charset="0"/>
                          <a:ea typeface="ＭＳ Ｐゴシック" charset="-128"/>
                        </a:rPr>
                        <a:t>マルウェア名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cap="none" normalizeH="0" baseline="0" dirty="0" smtClean="0">
                          <a:ln>
                            <a:noFill/>
                          </a:ln>
                          <a:solidFill>
                            <a:schemeClr val="bg1"/>
                          </a:solidFill>
                          <a:effectLst/>
                          <a:latin typeface="Arial" charset="0"/>
                          <a:ea typeface="ＭＳ Ｐゴシック" charset="-128"/>
                        </a:rPr>
                        <a:t>ラベル</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cap="none" normalizeH="0" baseline="0" dirty="0" smtClean="0">
                          <a:ln>
                            <a:noFill/>
                          </a:ln>
                          <a:solidFill>
                            <a:schemeClr val="bg1"/>
                          </a:solidFill>
                          <a:effectLst/>
                          <a:latin typeface="+mn-lt"/>
                          <a:ea typeface="ＭＳ Ｐゴシック" charset="-128"/>
                        </a:rPr>
                        <a:t>DL</a:t>
                      </a:r>
                      <a:r>
                        <a:rPr kumimoji="1" lang="ja-JP" altLang="en-US" sz="2400" b="0" i="0" u="none" strike="noStrike" cap="none" normalizeH="0" baseline="0" dirty="0" smtClean="0">
                          <a:ln>
                            <a:noFill/>
                          </a:ln>
                          <a:solidFill>
                            <a:schemeClr val="bg1"/>
                          </a:solidFill>
                          <a:effectLst/>
                          <a:latin typeface="+mn-lt"/>
                          <a:ea typeface="ＭＳ Ｐゴシック" charset="-128"/>
                        </a:rPr>
                        <a:t>数</a:t>
                      </a:r>
                    </a:p>
                  </a:txBody>
                  <a:tcPr/>
                </a:tc>
              </a:tr>
              <a:tr h="9730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PE_VIRUT.AV</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PE_BOBAX.AK</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PE_VIRUT.AT</a:t>
                      </a:r>
                      <a:endParaRPr kumimoji="1" lang="ja-JP" altLang="en-US" dirty="0">
                        <a:latin typeface="+mn-l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PE1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PE2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PE3</a:t>
                      </a:r>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91</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4</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1</a:t>
                      </a:r>
                      <a:endParaRPr kumimoji="1" lang="ja-JP" altLang="en-US" b="0" dirty="0">
                        <a:latin typeface="+mn-lt"/>
                      </a:endParaRPr>
                    </a:p>
                  </a:txBody>
                  <a:tcPr/>
                </a:tc>
              </a:tr>
              <a:tr h="97309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mn-lt"/>
                          <a:ea typeface="ＭＳ Ｐゴシック" charset="-128"/>
                        </a:rPr>
                        <a:t>BKDR_POEBOT.GN</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BKDR_MYBOT.AH</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BKDR_RBOT.ASA</a:t>
                      </a:r>
                      <a:endParaRPr kumimoji="1" lang="ja-JP" altLang="en-US" dirty="0">
                        <a:latin typeface="+mn-l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BK1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BK2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BK3</a:t>
                      </a:r>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1</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30</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5</a:t>
                      </a:r>
                    </a:p>
                  </a:txBody>
                  <a:tcPr/>
                </a:tc>
              </a:tr>
              <a:tr h="660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TROJ_AGENT.ARWZ</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TROJ_BUZUS.AGB</a:t>
                      </a: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TR1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TR2</a:t>
                      </a:r>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6</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24</a:t>
                      </a:r>
                    </a:p>
                  </a:txBody>
                  <a:tcPr/>
                </a:tc>
              </a:tr>
              <a:tr h="15986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WORM_ALLAPLE.IK</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WORM_POEBOT.AX</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WORM_SWTYMLAI.CD</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WORM_AUTORUN.CZU</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WORM_IRCBOT.CHZ</a:t>
                      </a: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WO3</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WO4</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WO5</a:t>
                      </a:r>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1</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1</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27</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3</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mn-lt"/>
                          <a:ea typeface="ＭＳ Ｐゴシック" charset="-128"/>
                        </a:rPr>
                        <a:t>1</a:t>
                      </a:r>
                      <a:endParaRPr kumimoji="1" lang="ja-JP" altLang="en-US" b="0" dirty="0">
                        <a:latin typeface="+mn-lt"/>
                      </a:endParaRPr>
                    </a:p>
                  </a:txBody>
                  <a:tcPr/>
                </a:tc>
              </a:tr>
              <a:tr h="34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cap="none" normalizeH="0" baseline="0" dirty="0" smtClean="0">
                          <a:ln>
                            <a:noFill/>
                          </a:ln>
                          <a:solidFill>
                            <a:schemeClr val="tx1"/>
                          </a:solidFill>
                          <a:effectLst/>
                          <a:latin typeface="+mn-lt"/>
                          <a:ea typeface="ＭＳ Ｐゴシック" charset="-128"/>
                        </a:rPr>
                        <a:t>UNKNOWN</a:t>
                      </a:r>
                    </a:p>
                  </a:txBody>
                  <a:tcPr/>
                </a:tc>
                <a:tc>
                  <a:txBody>
                    <a:bodyPr/>
                    <a:lstStyle/>
                    <a:p>
                      <a:r>
                        <a:rPr kumimoji="1" lang="en-US" altLang="ja-JP" b="0" dirty="0" smtClean="0">
                          <a:latin typeface="+mn-lt"/>
                        </a:rPr>
                        <a:t>UK</a:t>
                      </a:r>
                      <a:endParaRPr kumimoji="1" lang="ja-JP" altLang="en-US" b="0" dirty="0">
                        <a:latin typeface="+mn-lt"/>
                      </a:endParaRPr>
                    </a:p>
                  </a:txBody>
                  <a:tcPr/>
                </a:tc>
                <a:tc>
                  <a:txBody>
                    <a:bodyPr/>
                    <a:lstStyle/>
                    <a:p>
                      <a:pPr algn="r"/>
                      <a:r>
                        <a:rPr kumimoji="1" lang="en-US" altLang="ja-JP" b="0" dirty="0" smtClean="0">
                          <a:latin typeface="+mn-lt"/>
                        </a:rPr>
                        <a:t>5</a:t>
                      </a:r>
                      <a:endParaRPr kumimoji="1" lang="ja-JP" altLang="en-US" b="0" dirty="0">
                        <a:latin typeface="+mn-lt"/>
                      </a:endParaRPr>
                    </a:p>
                  </a:txBody>
                  <a:tcPr/>
                </a:tc>
              </a:tr>
            </a:tbl>
          </a:graphicData>
        </a:graphic>
      </p:graphicFrame>
      <p:sp>
        <p:nvSpPr>
          <p:cNvPr id="6" name="コンテンツ プレースホルダ 2"/>
          <p:cNvSpPr txBox="1">
            <a:spLocks/>
          </p:cNvSpPr>
          <p:nvPr/>
        </p:nvSpPr>
        <p:spPr bwMode="auto">
          <a:xfrm>
            <a:off x="5357815" y="1760538"/>
            <a:ext cx="3857655" cy="4525962"/>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2" pitchFamily="18" charset="2"/>
              <a:buChar char=""/>
              <a:defRPr/>
            </a:pPr>
            <a:r>
              <a:rPr lang="ja-JP" altLang="en-US" sz="2800" dirty="0" smtClean="0">
                <a:latin typeface="+mj-ea"/>
                <a:ea typeface="+mj-ea"/>
              </a:rPr>
              <a:t>総マルウェア数</a:t>
            </a:r>
            <a:endParaRPr lang="en-US" altLang="ja-JP" sz="2800" dirty="0" smtClean="0">
              <a:latin typeface="+mj-ea"/>
              <a:ea typeface="+mj-ea"/>
            </a:endParaRPr>
          </a:p>
          <a:p>
            <a:pPr marL="800100" lvl="1" indent="-342900">
              <a:spcBef>
                <a:spcPct val="20000"/>
              </a:spcBef>
              <a:buClr>
                <a:schemeClr val="accent1"/>
              </a:buClr>
              <a:buSzPct val="80000"/>
              <a:buFont typeface="Wingdings" pitchFamily="2" charset="2"/>
              <a:buChar char="Ø"/>
              <a:defRPr/>
            </a:pPr>
            <a:r>
              <a:rPr lang="en-US" altLang="ja-JP" sz="2800" dirty="0" smtClean="0">
                <a:latin typeface="+mj-ea"/>
                <a:ea typeface="+mj-ea"/>
              </a:rPr>
              <a:t>200</a:t>
            </a:r>
          </a:p>
          <a:p>
            <a:pPr marL="342900" indent="-342900">
              <a:spcBef>
                <a:spcPct val="20000"/>
              </a:spcBef>
              <a:buClr>
                <a:schemeClr val="accent1"/>
              </a:buClr>
              <a:buSzPct val="80000"/>
              <a:buFont typeface="Wingdings 2" pitchFamily="18" charset="2"/>
              <a:buChar char=""/>
              <a:defRPr/>
            </a:pPr>
            <a:r>
              <a:rPr lang="ja-JP" altLang="en-US" sz="2800" dirty="0" smtClean="0">
                <a:latin typeface="+mj-ea"/>
                <a:ea typeface="+mj-ea"/>
              </a:rPr>
              <a:t>ユニークマルウェア名</a:t>
            </a:r>
            <a:endParaRPr lang="en-US" altLang="ja-JP" sz="2800" dirty="0" smtClean="0">
              <a:latin typeface="+mj-ea"/>
              <a:ea typeface="+mj-ea"/>
            </a:endParaRPr>
          </a:p>
          <a:p>
            <a:pPr marL="800100" lvl="1" indent="-342900">
              <a:spcBef>
                <a:spcPct val="20000"/>
              </a:spcBef>
              <a:buClr>
                <a:schemeClr val="accent1"/>
              </a:buClr>
              <a:buSzPct val="80000"/>
              <a:buFont typeface="Wingdings" pitchFamily="2" charset="2"/>
              <a:buChar char="Ø"/>
              <a:defRPr/>
            </a:pPr>
            <a:r>
              <a:rPr lang="en-US" altLang="ja-JP" sz="2800" dirty="0" smtClean="0">
                <a:latin typeface="+mj-ea"/>
                <a:ea typeface="+mj-ea"/>
              </a:rPr>
              <a:t>13</a:t>
            </a:r>
            <a:r>
              <a:rPr lang="ja-JP" altLang="en-US" sz="2800" dirty="0" smtClean="0">
                <a:latin typeface="+mj-ea"/>
                <a:ea typeface="+mj-ea"/>
              </a:rPr>
              <a:t>種類</a:t>
            </a:r>
            <a:endParaRPr lang="en-US" altLang="ja-JP" sz="2800" dirty="0" smtClean="0">
              <a:latin typeface="+mj-ea"/>
              <a:ea typeface="+mj-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85720" y="1571612"/>
          <a:ext cx="5043494" cy="5181600"/>
        </p:xfrm>
        <a:graphic>
          <a:graphicData uri="http://schemas.openxmlformats.org/drawingml/2006/table">
            <a:tbl>
              <a:tblPr firstRow="1" bandRow="1">
                <a:tableStyleId>{5C22544A-7EE6-4342-B048-85BDC9FD1C3A}</a:tableStyleId>
              </a:tblPr>
              <a:tblGrid>
                <a:gridCol w="1883063"/>
                <a:gridCol w="3160431"/>
              </a:tblGrid>
              <a:tr h="237342">
                <a:tc>
                  <a:txBody>
                    <a:bodyPr/>
                    <a:lstStyle/>
                    <a:p>
                      <a:pPr algn="l" fontAlgn="ctr"/>
                      <a:r>
                        <a:rPr lang="ja-JP" altLang="en-US" sz="1000" b="0" i="0" u="none" strike="noStrike" dirty="0" smtClean="0">
                          <a:latin typeface="ＭＳ Ｐゴシック"/>
                        </a:rPr>
                        <a:t>マルウェア名</a:t>
                      </a:r>
                      <a:endParaRPr lang="en-US" sz="1000" b="0" i="0" u="none" strike="noStrike" dirty="0">
                        <a:latin typeface="ＭＳ Ｐゴシック"/>
                      </a:endParaRPr>
                    </a:p>
                  </a:txBody>
                  <a:tcPr marL="9525" marR="9525" marT="9525" marB="0" anchor="ctr"/>
                </a:tc>
                <a:tc>
                  <a:txBody>
                    <a:bodyPr/>
                    <a:lstStyle/>
                    <a:p>
                      <a:r>
                        <a:rPr kumimoji="1" lang="ja-JP" altLang="en-US" sz="1000" dirty="0" smtClean="0"/>
                        <a:t>ハッシュ値</a:t>
                      </a:r>
                      <a:endParaRPr kumimoji="1" lang="ja-JP" altLang="en-US" sz="1000" dirty="0"/>
                    </a:p>
                  </a:txBody>
                  <a:tcPr/>
                </a:tc>
              </a:tr>
              <a:tr h="1275711">
                <a:tc>
                  <a:txBody>
                    <a:bodyPr/>
                    <a:lstStyle/>
                    <a:p>
                      <a:r>
                        <a:rPr kumimoji="1" lang="en-US" altLang="ja-JP" sz="1000" dirty="0" smtClean="0"/>
                        <a:t>PE_VIRUT.AV</a:t>
                      </a:r>
                      <a:endParaRPr kumimoji="1" lang="ja-JP" altLang="en-US" sz="1000" dirty="0"/>
                    </a:p>
                  </a:txBody>
                  <a:tcPr/>
                </a:tc>
                <a:tc>
                  <a:txBody>
                    <a:bodyPr/>
                    <a:lstStyle/>
                    <a:p>
                      <a:r>
                        <a:rPr kumimoji="1" lang="en-US" altLang="ja-JP" sz="1000" dirty="0" smtClean="0"/>
                        <a:t>10dfabf9141a1e96559b155338ffa4a4b43dd3d7</a:t>
                      </a:r>
                    </a:p>
                    <a:p>
                      <a:r>
                        <a:rPr kumimoji="1" lang="en-US" altLang="ja-JP" sz="1000" dirty="0" smtClean="0"/>
                        <a:t>2cf14bfc52e7e304d2e7be114888c70e97afabda</a:t>
                      </a:r>
                    </a:p>
                    <a:p>
                      <a:r>
                        <a:rPr kumimoji="1" lang="en-US" altLang="ja-JP" sz="1000" dirty="0" smtClean="0"/>
                        <a:t>3757741ea3fb6b3e0bdc468e2ac11baf180bede0</a:t>
                      </a:r>
                    </a:p>
                    <a:p>
                      <a:r>
                        <a:rPr kumimoji="1" lang="en-US" altLang="ja-JP" sz="1000" dirty="0" smtClean="0"/>
                        <a:t>7ba0475332eba0d6a562694b3d5937efc1768c73</a:t>
                      </a:r>
                    </a:p>
                    <a:p>
                      <a:r>
                        <a:rPr kumimoji="1" lang="en-US" altLang="ja-JP" sz="1000" dirty="0" smtClean="0"/>
                        <a:t>A508b8f95fb74f45b2202158f24b67d2b8dc72cb</a:t>
                      </a:r>
                    </a:p>
                    <a:p>
                      <a:r>
                        <a:rPr kumimoji="1" lang="en-US" altLang="ja-JP" sz="1000" dirty="0" smtClean="0"/>
                        <a:t>B796a1bba40ad344571734215043a73472332d94</a:t>
                      </a:r>
                    </a:p>
                    <a:p>
                      <a:r>
                        <a:rPr kumimoji="1" lang="en-US" altLang="ja-JP" sz="1000" dirty="0" smtClean="0"/>
                        <a:t>C925531e659206849bf74abd42b5da824f795c31</a:t>
                      </a:r>
                    </a:p>
                    <a:p>
                      <a:r>
                        <a:rPr kumimoji="1" lang="en-US" altLang="ja-JP" sz="1000" dirty="0" smtClean="0"/>
                        <a:t>F0b1add6b43bb1e84a916c3e8f88b3edfe02761b</a:t>
                      </a:r>
                    </a:p>
                  </a:txBody>
                  <a:tcPr/>
                </a:tc>
              </a:tr>
              <a:tr h="237342">
                <a:tc>
                  <a:txBody>
                    <a:bodyPr/>
                    <a:lstStyle/>
                    <a:p>
                      <a:r>
                        <a:rPr kumimoji="1" lang="en-US" altLang="ja-JP" sz="1000" dirty="0" smtClean="0"/>
                        <a:t>PE_BOBAX.AK</a:t>
                      </a:r>
                      <a:endParaRPr kumimoji="1" lang="ja-JP" altLang="en-US" sz="1000" dirty="0"/>
                    </a:p>
                  </a:txBody>
                  <a:tcPr/>
                </a:tc>
                <a:tc>
                  <a:txBody>
                    <a:bodyPr/>
                    <a:lstStyle/>
                    <a:p>
                      <a:r>
                        <a:rPr kumimoji="1" lang="en-US" altLang="ja-JP" sz="1000" dirty="0" smtClean="0"/>
                        <a:t>08e483a6bb8b12bdc601b413fd1b7e1e030a3943</a:t>
                      </a:r>
                      <a:endParaRPr kumimoji="1" lang="ja-JP" altLang="en-US" sz="1000" dirty="0"/>
                    </a:p>
                  </a:txBody>
                  <a:tcPr/>
                </a:tc>
              </a:tr>
              <a:tr h="237342">
                <a:tc>
                  <a:txBody>
                    <a:bodyPr/>
                    <a:lstStyle/>
                    <a:p>
                      <a:r>
                        <a:rPr kumimoji="1" lang="en-US" altLang="ja-JP" sz="1000" dirty="0" smtClean="0"/>
                        <a:t>PE_VIRUT.AT</a:t>
                      </a:r>
                      <a:endParaRPr kumimoji="1" lang="ja-JP" altLang="en-US" sz="1000" dirty="0"/>
                    </a:p>
                  </a:txBody>
                  <a:tcPr/>
                </a:tc>
                <a:tc>
                  <a:txBody>
                    <a:bodyPr/>
                    <a:lstStyle/>
                    <a:p>
                      <a:r>
                        <a:rPr kumimoji="1" lang="en-US" altLang="ja-JP" sz="1000" dirty="0" smtClean="0"/>
                        <a:t>4276f1e33e638b4ea1bb1c5894f717ce91d846f1</a:t>
                      </a:r>
                      <a:endParaRPr kumimoji="1" lang="ja-JP" altLang="en-US" sz="1000" dirty="0"/>
                    </a:p>
                  </a:txBody>
                  <a:tcPr/>
                </a:tc>
              </a:tr>
              <a:tr h="237342">
                <a:tc>
                  <a:txBody>
                    <a:bodyPr/>
                    <a:lstStyle/>
                    <a:p>
                      <a:r>
                        <a:rPr kumimoji="1" lang="en-US" altLang="ja-JP" sz="1000" dirty="0" smtClean="0"/>
                        <a:t>BKDR_POEBOT.GN</a:t>
                      </a:r>
                      <a:endParaRPr kumimoji="1" lang="ja-JP" altLang="en-US" sz="1000" dirty="0"/>
                    </a:p>
                  </a:txBody>
                  <a:tcPr/>
                </a:tc>
                <a:tc>
                  <a:txBody>
                    <a:bodyPr/>
                    <a:lstStyle/>
                    <a:p>
                      <a:r>
                        <a:rPr kumimoji="1" lang="en-US" altLang="ja-JP" sz="1000" dirty="0" smtClean="0"/>
                        <a:t>0313e822a9ebc7977d4e388dcb1baffc52021257</a:t>
                      </a:r>
                      <a:endParaRPr kumimoji="1" lang="ja-JP" altLang="en-US" sz="1000" dirty="0"/>
                    </a:p>
                  </a:txBody>
                  <a:tcPr/>
                </a:tc>
              </a:tr>
              <a:tr h="237342">
                <a:tc>
                  <a:txBody>
                    <a:bodyPr/>
                    <a:lstStyle/>
                    <a:p>
                      <a:r>
                        <a:rPr kumimoji="1" lang="en-US" altLang="ja-JP" sz="1000" dirty="0" smtClean="0"/>
                        <a:t>BKDR_MYBOT.AH</a:t>
                      </a:r>
                      <a:endParaRPr kumimoji="1" lang="ja-JP" altLang="en-US" sz="1000" dirty="0"/>
                    </a:p>
                  </a:txBody>
                  <a:tcPr/>
                </a:tc>
                <a:tc>
                  <a:txBody>
                    <a:bodyPr/>
                    <a:lstStyle/>
                    <a:p>
                      <a:r>
                        <a:rPr kumimoji="1" lang="en-US" altLang="ja-JP" sz="1000" dirty="0" smtClean="0"/>
                        <a:t>e285ec5c0baf46398f11bc1f96d197dd94395246</a:t>
                      </a:r>
                      <a:endParaRPr kumimoji="1" lang="ja-JP" altLang="en-US" sz="1000" dirty="0"/>
                    </a:p>
                  </a:txBody>
                  <a:tcPr/>
                </a:tc>
              </a:tr>
              <a:tr h="682357">
                <a:tc>
                  <a:txBody>
                    <a:bodyPr/>
                    <a:lstStyle/>
                    <a:p>
                      <a:r>
                        <a:rPr kumimoji="1" lang="en-US" altLang="ja-JP" sz="1000" dirty="0" smtClean="0"/>
                        <a:t>BKDR_RBOT.ASA</a:t>
                      </a:r>
                      <a:endParaRPr kumimoji="1" lang="ja-JP" altLang="en-US" sz="1000" dirty="0"/>
                    </a:p>
                  </a:txBody>
                  <a:tcPr/>
                </a:tc>
                <a:tc>
                  <a:txBody>
                    <a:bodyPr/>
                    <a:lstStyle/>
                    <a:p>
                      <a:r>
                        <a:rPr kumimoji="1" lang="en-US" altLang="ja-JP" sz="1000" dirty="0" smtClean="0"/>
                        <a:t>1a207f4ce3fcd05c12169b8c5e54f858c3c64a2d</a:t>
                      </a:r>
                    </a:p>
                    <a:p>
                      <a:r>
                        <a:rPr kumimoji="1" lang="en-US" altLang="ja-JP" sz="1000" dirty="0" smtClean="0"/>
                        <a:t>39459b47ed33d5ef8bbcea44da022e9b22c7176b</a:t>
                      </a:r>
                    </a:p>
                    <a:p>
                      <a:r>
                        <a:rPr kumimoji="1" lang="en-US" altLang="ja-JP" sz="1000" dirty="0" smtClean="0"/>
                        <a:t>3f93b559be027e910f260ad9c07ca4266bed636c</a:t>
                      </a:r>
                    </a:p>
                    <a:p>
                      <a:r>
                        <a:rPr kumimoji="1" lang="en-US" altLang="ja-JP" sz="1000" dirty="0" smtClean="0"/>
                        <a:t>d1cb6ddd29da58456211afe38ca08d4ed59dd086</a:t>
                      </a:r>
                      <a:endParaRPr kumimoji="1" lang="ja-JP" altLang="en-US" sz="1000" dirty="0"/>
                    </a:p>
                  </a:txBody>
                  <a:tcPr/>
                </a:tc>
              </a:tr>
              <a:tr h="237342">
                <a:tc>
                  <a:txBody>
                    <a:bodyPr/>
                    <a:lstStyle/>
                    <a:p>
                      <a:r>
                        <a:rPr kumimoji="1" lang="en-US" altLang="ja-JP" sz="1000" dirty="0" smtClean="0"/>
                        <a:t>TROJ_AGENT.ARWZ</a:t>
                      </a:r>
                      <a:endParaRPr kumimoji="1" lang="ja-JP" altLang="en-US" sz="1000" dirty="0"/>
                    </a:p>
                  </a:txBody>
                  <a:tcPr/>
                </a:tc>
                <a:tc>
                  <a:txBody>
                    <a:bodyPr/>
                    <a:lstStyle/>
                    <a:p>
                      <a:r>
                        <a:rPr kumimoji="1" lang="en-US" altLang="ja-JP" sz="1000" dirty="0" smtClean="0"/>
                        <a:t>b56daff8f0305126f59cc7a71cf25ea476d1da6c</a:t>
                      </a:r>
                      <a:endParaRPr kumimoji="1" lang="ja-JP" altLang="en-US" sz="1000" dirty="0"/>
                    </a:p>
                  </a:txBody>
                  <a:tcPr/>
                </a:tc>
              </a:tr>
              <a:tr h="237342">
                <a:tc>
                  <a:txBody>
                    <a:bodyPr/>
                    <a:lstStyle/>
                    <a:p>
                      <a:r>
                        <a:rPr kumimoji="1" lang="en-US" altLang="ja-JP" sz="1000" dirty="0" smtClean="0"/>
                        <a:t>TROJ_BUZUS.AGB</a:t>
                      </a:r>
                      <a:endParaRPr kumimoji="1" lang="ja-JP" altLang="en-US" sz="1000" dirty="0"/>
                    </a:p>
                  </a:txBody>
                  <a:tcPr/>
                </a:tc>
                <a:tc>
                  <a:txBody>
                    <a:bodyPr/>
                    <a:lstStyle/>
                    <a:p>
                      <a:r>
                        <a:rPr kumimoji="1" lang="en-US" altLang="ja-JP" sz="1000" dirty="0" smtClean="0"/>
                        <a:t>6892e0d5c8f4d8ed04f400df0568c22c936e3557</a:t>
                      </a:r>
                      <a:endParaRPr kumimoji="1" lang="ja-JP" altLang="en-US" sz="1000" dirty="0"/>
                    </a:p>
                  </a:txBody>
                  <a:tcPr/>
                </a:tc>
              </a:tr>
              <a:tr h="237342">
                <a:tc>
                  <a:txBody>
                    <a:bodyPr/>
                    <a:lstStyle/>
                    <a:p>
                      <a:r>
                        <a:rPr kumimoji="1" lang="en-US" altLang="ja-JP" sz="1000" dirty="0" smtClean="0"/>
                        <a:t>WORM_ALLAPLE.IK</a:t>
                      </a:r>
                      <a:endParaRPr kumimoji="1" lang="ja-JP" altLang="en-US" sz="1000" dirty="0"/>
                    </a:p>
                  </a:txBody>
                  <a:tcPr/>
                </a:tc>
                <a:tc>
                  <a:txBody>
                    <a:bodyPr/>
                    <a:lstStyle/>
                    <a:p>
                      <a:r>
                        <a:rPr kumimoji="1" lang="en-US" altLang="ja-JP" sz="1000" dirty="0" smtClean="0"/>
                        <a:t>7df09a206abf0883b5b0d64d8910a8760469b3b4</a:t>
                      </a:r>
                      <a:endParaRPr kumimoji="1" lang="ja-JP" altLang="en-US" sz="1000" dirty="0"/>
                    </a:p>
                  </a:txBody>
                  <a:tcPr/>
                </a:tc>
              </a:tr>
              <a:tr h="237342">
                <a:tc>
                  <a:txBody>
                    <a:bodyPr/>
                    <a:lstStyle/>
                    <a:p>
                      <a:r>
                        <a:rPr kumimoji="1" lang="en-US" altLang="ja-JP" sz="1000" dirty="0" smtClean="0"/>
                        <a:t>WORM_POEBOT.AX</a:t>
                      </a:r>
                      <a:endParaRPr kumimoji="1" lang="ja-JP" altLang="en-US" sz="1000" dirty="0"/>
                    </a:p>
                  </a:txBody>
                  <a:tcPr/>
                </a:tc>
                <a:tc>
                  <a:txBody>
                    <a:bodyPr/>
                    <a:lstStyle/>
                    <a:p>
                      <a:r>
                        <a:rPr kumimoji="1" lang="en-US" altLang="ja-JP" sz="1000" dirty="0" smtClean="0"/>
                        <a:t>691e3c03447f193beaf1fadb814c5653b607141b</a:t>
                      </a:r>
                      <a:endParaRPr kumimoji="1" lang="ja-JP" altLang="en-US" sz="1000" dirty="0"/>
                    </a:p>
                  </a:txBody>
                  <a:tcPr/>
                </a:tc>
              </a:tr>
              <a:tr h="237342">
                <a:tc>
                  <a:txBody>
                    <a:bodyPr/>
                    <a:lstStyle/>
                    <a:p>
                      <a:r>
                        <a:rPr kumimoji="1" lang="en-US" altLang="ja-JP" sz="1000" dirty="0" smtClean="0"/>
                        <a:t>WORM_SWTYMLAI.CD</a:t>
                      </a:r>
                      <a:endParaRPr kumimoji="1" lang="ja-JP" altLang="en-US" sz="1000" dirty="0"/>
                    </a:p>
                  </a:txBody>
                  <a:tcPr/>
                </a:tc>
                <a:tc>
                  <a:txBody>
                    <a:bodyPr/>
                    <a:lstStyle/>
                    <a:p>
                      <a:r>
                        <a:rPr kumimoji="1" lang="en-US" altLang="ja-JP" sz="1000" dirty="0" smtClean="0"/>
                        <a:t>ed687bef6bb08ea4564e8930a53d7a25d80b3fda</a:t>
                      </a:r>
                      <a:endParaRPr kumimoji="1" lang="ja-JP" altLang="en-US" sz="1000" dirty="0"/>
                    </a:p>
                  </a:txBody>
                  <a:tcPr/>
                </a:tc>
              </a:tr>
              <a:tr h="237342">
                <a:tc>
                  <a:txBody>
                    <a:bodyPr/>
                    <a:lstStyle/>
                    <a:p>
                      <a:r>
                        <a:rPr kumimoji="1" lang="en-US" altLang="ja-JP" sz="1000" dirty="0" smtClean="0"/>
                        <a:t>WORM_AUTORUN.CZU</a:t>
                      </a:r>
                      <a:endParaRPr kumimoji="1" lang="ja-JP" altLang="en-US" sz="1000" dirty="0"/>
                    </a:p>
                  </a:txBody>
                  <a:tcPr/>
                </a:tc>
                <a:tc>
                  <a:txBody>
                    <a:bodyPr/>
                    <a:lstStyle/>
                    <a:p>
                      <a:r>
                        <a:rPr kumimoji="1" lang="en-US" altLang="ja-JP" sz="1000" dirty="0" smtClean="0"/>
                        <a:t>7cd0c86f2ec74727b14001cfe0b88af718797c91</a:t>
                      </a:r>
                      <a:endParaRPr kumimoji="1" lang="ja-JP" altLang="en-US" sz="1000" dirty="0"/>
                    </a:p>
                  </a:txBody>
                  <a:tcPr/>
                </a:tc>
              </a:tr>
              <a:tr h="237342">
                <a:tc>
                  <a:txBody>
                    <a:bodyPr/>
                    <a:lstStyle/>
                    <a:p>
                      <a:r>
                        <a:rPr kumimoji="1" lang="en-US" altLang="ja-JP" sz="1000" dirty="0" smtClean="0"/>
                        <a:t>WORM_IRCBOT.CHZ</a:t>
                      </a:r>
                      <a:endParaRPr kumimoji="1" lang="ja-JP" altLang="en-US" sz="1000" dirty="0"/>
                    </a:p>
                  </a:txBody>
                  <a:tcPr/>
                </a:tc>
                <a:tc>
                  <a:txBody>
                    <a:bodyPr/>
                    <a:lstStyle/>
                    <a:p>
                      <a:r>
                        <a:rPr kumimoji="1" lang="en-US" altLang="ja-JP" sz="1000" dirty="0" smtClean="0"/>
                        <a:t>53574ad27dc77625372fbaede52e7fa6dfbbcf2d</a:t>
                      </a:r>
                      <a:endParaRPr kumimoji="1" lang="ja-JP" altLang="en-US" sz="1000" dirty="0"/>
                    </a:p>
                  </a:txBody>
                  <a:tcPr/>
                </a:tc>
              </a:tr>
              <a:tr h="237342">
                <a:tc>
                  <a:txBody>
                    <a:bodyPr/>
                    <a:lstStyle/>
                    <a:p>
                      <a:r>
                        <a:rPr kumimoji="1" lang="en-US" altLang="ja-JP" sz="1000" dirty="0" smtClean="0"/>
                        <a:t>UNKNOWN</a:t>
                      </a:r>
                      <a:endParaRPr kumimoji="1" lang="ja-JP" altLang="en-US" sz="1000" dirty="0"/>
                    </a:p>
                  </a:txBody>
                  <a:tcPr/>
                </a:tc>
                <a:tc>
                  <a:txBody>
                    <a:bodyPr/>
                    <a:lstStyle/>
                    <a:p>
                      <a:r>
                        <a:rPr kumimoji="1" lang="en-US" altLang="ja-JP" sz="1000" dirty="0" smtClean="0"/>
                        <a:t>1c40298488e6e97595e7d789b4724ca723b0a192</a:t>
                      </a:r>
                      <a:endParaRPr kumimoji="1" lang="ja-JP" altLang="en-US" sz="1000" dirty="0"/>
                    </a:p>
                  </a:txBody>
                  <a:tcPr/>
                </a:tc>
              </a:tr>
            </a:tbl>
          </a:graphicData>
        </a:graphic>
      </p:graphicFrame>
      <p:sp>
        <p:nvSpPr>
          <p:cNvPr id="6" name="コンテンツ プレースホルダ 2"/>
          <p:cNvSpPr txBox="1">
            <a:spLocks/>
          </p:cNvSpPr>
          <p:nvPr/>
        </p:nvSpPr>
        <p:spPr bwMode="auto">
          <a:xfrm>
            <a:off x="5357815" y="1760538"/>
            <a:ext cx="3857655" cy="4525962"/>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2" pitchFamily="18" charset="2"/>
              <a:buChar char=""/>
              <a:defRPr/>
            </a:pPr>
            <a:r>
              <a:rPr lang="ja-JP" altLang="en-US" sz="2800" dirty="0" smtClean="0">
                <a:latin typeface="+mj-ea"/>
                <a:ea typeface="+mj-ea"/>
              </a:rPr>
              <a:t>ユニークハッシュ値</a:t>
            </a:r>
            <a:endParaRPr lang="en-US" altLang="ja-JP" sz="2800" dirty="0" smtClean="0">
              <a:latin typeface="+mj-ea"/>
              <a:ea typeface="+mj-ea"/>
            </a:endParaRPr>
          </a:p>
          <a:p>
            <a:pPr marL="800100" lvl="1" indent="-342900">
              <a:spcBef>
                <a:spcPct val="20000"/>
              </a:spcBef>
              <a:buClr>
                <a:schemeClr val="accent1"/>
              </a:buClr>
              <a:buSzPct val="80000"/>
              <a:buFont typeface="Wingdings" pitchFamily="2" charset="2"/>
              <a:buChar char="Ø"/>
              <a:defRPr/>
            </a:pPr>
            <a:r>
              <a:rPr lang="en-US" altLang="ja-JP" sz="2800" dirty="0" smtClean="0">
                <a:latin typeface="+mj-ea"/>
                <a:ea typeface="+mj-ea"/>
              </a:rPr>
              <a:t>24</a:t>
            </a:r>
            <a:r>
              <a:rPr lang="ja-JP" altLang="en-US" sz="2800" dirty="0" smtClean="0">
                <a:latin typeface="+mj-ea"/>
                <a:ea typeface="+mj-ea"/>
              </a:rPr>
              <a:t>種類</a:t>
            </a:r>
            <a:endParaRPr lang="en-US" altLang="ja-JP" sz="2800" dirty="0">
              <a:latin typeface="+mj-ea"/>
              <a:ea typeface="+mj-ea"/>
            </a:endParaRPr>
          </a:p>
        </p:txBody>
      </p:sp>
      <p:sp>
        <p:nvSpPr>
          <p:cNvPr id="7" name="タイトル 1"/>
          <p:cNvSpPr>
            <a:spLocks noGrp="1"/>
          </p:cNvSpPr>
          <p:nvPr>
            <p:ph type="title"/>
          </p:nvPr>
        </p:nvSpPr>
        <p:spPr/>
        <p:txBody>
          <a:bodyPr/>
          <a:lstStyle/>
          <a:p>
            <a:r>
              <a:rPr lang="en-US" altLang="ja-JP" dirty="0" smtClean="0"/>
              <a:t>MW</a:t>
            </a:r>
            <a:r>
              <a:rPr lang="ja-JP" altLang="en-US" dirty="0" smtClean="0"/>
              <a:t>リスト</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タイトル 1"/>
          <p:cNvSpPr>
            <a:spLocks noGrp="1"/>
          </p:cNvSpPr>
          <p:nvPr>
            <p:ph type="title"/>
          </p:nvPr>
        </p:nvSpPr>
        <p:spPr/>
        <p:txBody>
          <a:bodyPr/>
          <a:lstStyle/>
          <a:p>
            <a:pPr eaLnBrk="1" hangingPunct="1"/>
            <a:r>
              <a:rPr lang="ja-JP" altLang="en-US" sz="4400" smtClean="0"/>
              <a:t>我々のアプローチ</a:t>
            </a:r>
            <a:r>
              <a:rPr lang="en-US" altLang="ja-JP" sz="4400" smtClean="0"/>
              <a:t>:</a:t>
            </a:r>
            <a:r>
              <a:rPr lang="ja-JP" altLang="en-US" sz="4400" smtClean="0"/>
              <a:t>発見的手法</a:t>
            </a:r>
          </a:p>
        </p:txBody>
      </p:sp>
      <p:sp>
        <p:nvSpPr>
          <p:cNvPr id="12291" name="コンテンツ プレースホルダ 2"/>
          <p:cNvSpPr>
            <a:spLocks noGrp="1"/>
          </p:cNvSpPr>
          <p:nvPr>
            <p:ph idx="1"/>
          </p:nvPr>
        </p:nvSpPr>
        <p:spPr/>
        <p:txBody>
          <a:bodyPr/>
          <a:lstStyle/>
          <a:p>
            <a:pPr marL="342900" indent="-342900" eaLnBrk="1" hangingPunct="1"/>
            <a:r>
              <a:rPr lang="en-US" altLang="ja-JP" sz="2800" dirty="0" err="1" smtClean="0">
                <a:latin typeface="ＭＳ Ｐゴシック" charset="-128"/>
              </a:rPr>
              <a:t>pcap</a:t>
            </a:r>
            <a:r>
              <a:rPr lang="en-US" altLang="ja-JP" sz="2800" dirty="0" smtClean="0">
                <a:latin typeface="ＭＳ Ｐゴシック" charset="-128"/>
              </a:rPr>
              <a:t> </a:t>
            </a:r>
            <a:r>
              <a:rPr lang="ja-JP" altLang="en-US" sz="2800" dirty="0" smtClean="0">
                <a:latin typeface="ＭＳ Ｐゴシック" charset="-128"/>
              </a:rPr>
              <a:t>データの詳細な検査から発見的手法の抽出を提案する</a:t>
            </a:r>
            <a:endParaRPr lang="en-US" altLang="ja-JP" sz="2800" dirty="0" smtClean="0">
              <a:latin typeface="ＭＳ Ｐゴシック" charset="-128"/>
            </a:endParaRPr>
          </a:p>
          <a:p>
            <a:pPr marL="342900" indent="-342900" eaLnBrk="1" hangingPunct="1">
              <a:buFont typeface="Wingdings 2" pitchFamily="18" charset="2"/>
              <a:buNone/>
            </a:pPr>
            <a:r>
              <a:rPr lang="en-US" altLang="ja-JP" sz="2400" dirty="0" smtClean="0">
                <a:latin typeface="ＭＳ Ｐゴシック" charset="-128"/>
              </a:rPr>
              <a:t>	1.</a:t>
            </a:r>
            <a:r>
              <a:rPr lang="ja-JP" altLang="en-US" sz="2400" dirty="0" smtClean="0">
                <a:latin typeface="ＭＳ Ｐゴシック" charset="-128"/>
              </a:rPr>
              <a:t>特徴量の抽出</a:t>
            </a:r>
            <a:endParaRPr lang="en-US" altLang="ja-JP" sz="2400" dirty="0" smtClean="0">
              <a:latin typeface="ＭＳ Ｐゴシック" charset="-128"/>
            </a:endParaRPr>
          </a:p>
          <a:p>
            <a:pPr marL="342900" indent="-342900" eaLnBrk="1" hangingPunct="1">
              <a:buFont typeface="Wingdings 2" pitchFamily="18" charset="2"/>
              <a:buNone/>
            </a:pPr>
            <a:r>
              <a:rPr lang="en-US" altLang="ja-JP" sz="2400" dirty="0" smtClean="0">
                <a:latin typeface="ＭＳ Ｐゴシック" charset="-128"/>
              </a:rPr>
              <a:t>	2.</a:t>
            </a:r>
            <a:r>
              <a:rPr lang="ja-JP" altLang="en-US" sz="2400" dirty="0" smtClean="0">
                <a:latin typeface="ＭＳ Ｐゴシック" charset="-128"/>
              </a:rPr>
              <a:t>精査</a:t>
            </a:r>
            <a:endParaRPr lang="en-US" altLang="ja-JP" sz="2400" dirty="0" smtClean="0">
              <a:latin typeface="ＭＳ Ｐゴシック" charset="-128"/>
            </a:endParaRPr>
          </a:p>
          <a:p>
            <a:pPr marL="342900" indent="-342900" eaLnBrk="1" hangingPunct="1">
              <a:buFont typeface="Wingdings 2" pitchFamily="18" charset="2"/>
              <a:buNone/>
            </a:pPr>
            <a:r>
              <a:rPr lang="en-US" altLang="ja-JP" sz="2400" dirty="0" smtClean="0">
                <a:latin typeface="ＭＳ Ｐゴシック" charset="-128"/>
              </a:rPr>
              <a:t>	3.</a:t>
            </a:r>
            <a:r>
              <a:rPr lang="ja-JP" altLang="en-US" sz="2400" dirty="0" smtClean="0">
                <a:latin typeface="ＭＳ Ｐゴシック" charset="-128"/>
              </a:rPr>
              <a:t>精査</a:t>
            </a:r>
            <a:endParaRPr lang="en-US" altLang="ja-JP" sz="2400" dirty="0" smtClean="0">
              <a:latin typeface="ＭＳ Ｐゴシック" charset="-128"/>
            </a:endParaRPr>
          </a:p>
          <a:p>
            <a:pPr marL="342900" indent="-342900" eaLnBrk="1" hangingPunct="1">
              <a:buFont typeface="Wingdings 2" pitchFamily="18" charset="2"/>
              <a:buNone/>
            </a:pPr>
            <a:r>
              <a:rPr lang="en-US" altLang="ja-JP" sz="2400" dirty="0" smtClean="0">
                <a:latin typeface="ＭＳ Ｐゴシック" charset="-128"/>
              </a:rPr>
              <a:t>	4.</a:t>
            </a:r>
            <a:r>
              <a:rPr lang="ja-JP" altLang="en-US" sz="2400" dirty="0" smtClean="0">
                <a:latin typeface="ＭＳ Ｐゴシック" charset="-128"/>
              </a:rPr>
              <a:t>精査</a:t>
            </a:r>
            <a:endParaRPr lang="en-US" altLang="ja-JP" sz="2400" dirty="0" smtClean="0">
              <a:latin typeface="ＭＳ Ｐゴシック" charset="-128"/>
            </a:endParaRPr>
          </a:p>
          <a:p>
            <a:pPr marL="342900" indent="-342900" eaLnBrk="1" hangingPunct="1">
              <a:buFont typeface="Wingdings 2" pitchFamily="18" charset="2"/>
              <a:buNone/>
            </a:pPr>
            <a:endParaRPr lang="en-US" altLang="ja-JP" sz="2400" dirty="0" smtClean="0">
              <a:latin typeface="ＭＳ Ｐゴシック" charset="-128"/>
            </a:endParaRPr>
          </a:p>
          <a:p>
            <a:pPr marL="342900" indent="-342900" eaLnBrk="1" hangingPunct="1">
              <a:buFont typeface="Wingdings 2" pitchFamily="18" charset="2"/>
              <a:buNone/>
            </a:pPr>
            <a:r>
              <a:rPr lang="en-US" altLang="ja-JP" sz="2400" dirty="0" smtClean="0">
                <a:latin typeface="ＭＳ Ｐゴシック" charset="-128"/>
              </a:rPr>
              <a:t>	</a:t>
            </a:r>
            <a:r>
              <a:rPr lang="en-US" altLang="ja-JP" sz="4000" b="1" dirty="0" smtClean="0">
                <a:latin typeface="ＭＳ Ｐゴシック" charset="-128"/>
              </a:rPr>
              <a:t>100.</a:t>
            </a:r>
            <a:r>
              <a:rPr lang="ja-JP" altLang="en-US" sz="4000" b="1" dirty="0" smtClean="0">
                <a:solidFill>
                  <a:srgbClr val="FF0000"/>
                </a:solidFill>
                <a:latin typeface="ＭＳ Ｐゴシック" charset="-128"/>
              </a:rPr>
              <a:t>ルール発見</a:t>
            </a:r>
            <a:endParaRPr lang="en-US" altLang="ja-JP" sz="4000" b="1" dirty="0" smtClean="0">
              <a:solidFill>
                <a:srgbClr val="FF0000"/>
              </a:solidFill>
              <a:latin typeface="ＭＳ Ｐゴシック" charset="-128"/>
            </a:endParaRPr>
          </a:p>
          <a:p>
            <a:pPr marL="342900" indent="-342900" eaLnBrk="1" hangingPunct="1">
              <a:buFont typeface="Wingdings 2" pitchFamily="18" charset="2"/>
              <a:buNone/>
            </a:pPr>
            <a:r>
              <a:rPr lang="en-US" altLang="ja-JP" sz="2400" dirty="0" smtClean="0">
                <a:latin typeface="ＭＳ Ｐゴシック" charset="-128"/>
              </a:rPr>
              <a:t>	101.</a:t>
            </a:r>
            <a:r>
              <a:rPr lang="ja-JP" altLang="en-US" sz="2400" dirty="0" smtClean="0">
                <a:latin typeface="ＭＳ Ｐゴシック" charset="-128"/>
              </a:rPr>
              <a:t>精度評価</a:t>
            </a:r>
            <a:endParaRPr lang="en-US" altLang="ja-JP" sz="2400" dirty="0" smtClean="0">
              <a:latin typeface="ＭＳ Ｐゴシック" charset="-128"/>
            </a:endParaRPr>
          </a:p>
          <a:p>
            <a:pPr marL="817563" lvl="1" indent="-514350" eaLnBrk="1" hangingPunct="1">
              <a:buFont typeface="Wingdings 2" pitchFamily="18" charset="2"/>
              <a:buNone/>
            </a:pPr>
            <a:endParaRPr lang="en-US" altLang="ja-JP" sz="2400" dirty="0" smtClean="0">
              <a:latin typeface="ＭＳ Ｐゴシック" charset="-128"/>
            </a:endParaRPr>
          </a:p>
        </p:txBody>
      </p:sp>
      <p:sp>
        <p:nvSpPr>
          <p:cNvPr id="4" name="正方形/長方形 3"/>
          <p:cNvSpPr>
            <a:spLocks noChangeArrowheads="1"/>
          </p:cNvSpPr>
          <p:nvPr/>
        </p:nvSpPr>
        <p:spPr bwMode="auto">
          <a:xfrm>
            <a:off x="1143000" y="4572000"/>
            <a:ext cx="285750" cy="400050"/>
          </a:xfrm>
          <a:prstGeom prst="rect">
            <a:avLst/>
          </a:prstGeom>
          <a:noFill/>
          <a:ln w="9525">
            <a:noFill/>
            <a:miter lim="800000"/>
            <a:headEnd/>
            <a:tailEnd/>
          </a:ln>
        </p:spPr>
        <p:txBody>
          <a:bodyPr>
            <a:spAutoFit/>
          </a:bodyPr>
          <a:lstStyle/>
          <a:p>
            <a:r>
              <a:rPr lang="ja-JP" altLang="en-US" sz="2000" b="1"/>
              <a:t>・</a:t>
            </a:r>
            <a:endParaRPr lang="en-US" altLang="ja-JP" sz="2000" b="1"/>
          </a:p>
        </p:txBody>
      </p:sp>
      <p:sp>
        <p:nvSpPr>
          <p:cNvPr id="5" name="正方形/長方形 4"/>
          <p:cNvSpPr>
            <a:spLocks noChangeArrowheads="1"/>
          </p:cNvSpPr>
          <p:nvPr/>
        </p:nvSpPr>
        <p:spPr bwMode="auto">
          <a:xfrm>
            <a:off x="1143000" y="4429125"/>
            <a:ext cx="357188" cy="400050"/>
          </a:xfrm>
          <a:prstGeom prst="rect">
            <a:avLst/>
          </a:prstGeom>
          <a:noFill/>
          <a:ln w="9525">
            <a:noFill/>
            <a:miter lim="800000"/>
            <a:headEnd/>
            <a:tailEnd/>
          </a:ln>
        </p:spPr>
        <p:txBody>
          <a:bodyPr>
            <a:spAutoFit/>
          </a:bodyPr>
          <a:lstStyle/>
          <a:p>
            <a:r>
              <a:rPr lang="ja-JP" altLang="en-US" sz="2000" b="1"/>
              <a:t>・</a:t>
            </a:r>
            <a:endParaRPr lang="en-US" altLang="ja-JP" sz="2000" b="1"/>
          </a:p>
        </p:txBody>
      </p:sp>
      <p:sp>
        <p:nvSpPr>
          <p:cNvPr id="6" name="正方形/長方形 5"/>
          <p:cNvSpPr>
            <a:spLocks noChangeArrowheads="1"/>
          </p:cNvSpPr>
          <p:nvPr/>
        </p:nvSpPr>
        <p:spPr bwMode="auto">
          <a:xfrm>
            <a:off x="1143000" y="4286250"/>
            <a:ext cx="285750" cy="400050"/>
          </a:xfrm>
          <a:prstGeom prst="rect">
            <a:avLst/>
          </a:prstGeom>
          <a:noFill/>
          <a:ln w="9525">
            <a:noFill/>
            <a:miter lim="800000"/>
            <a:headEnd/>
            <a:tailEnd/>
          </a:ln>
        </p:spPr>
        <p:txBody>
          <a:bodyPr>
            <a:spAutoFit/>
          </a:bodyPr>
          <a:lstStyle/>
          <a:p>
            <a:r>
              <a:rPr lang="ja-JP" altLang="en-US" sz="2000" b="1"/>
              <a:t>・</a:t>
            </a:r>
            <a:endParaRPr lang="en-US" altLang="ja-JP"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 calcmode="lin" valueType="num">
                                      <p:cBhvr additive="base">
                                        <p:cTn id="19"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 calcmode="lin" valueType="num">
                                      <p:cBhvr additive="base">
                                        <p:cTn id="25"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291">
                                            <p:txEl>
                                              <p:pRg st="6" end="6"/>
                                            </p:txEl>
                                          </p:spTgt>
                                        </p:tgtEl>
                                        <p:attrNameLst>
                                          <p:attrName>style.visibility</p:attrName>
                                        </p:attrNameLst>
                                      </p:cBhvr>
                                      <p:to>
                                        <p:strVal val="visible"/>
                                      </p:to>
                                    </p:set>
                                    <p:anim calcmode="lin" valueType="num">
                                      <p:cBhvr additive="base">
                                        <p:cTn id="49"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6" presetClass="emph" presetSubtype="0" fill="hold" nodeType="clickEffect">
                                  <p:stCondLst>
                                    <p:cond delay="0"/>
                                  </p:stCondLst>
                                  <p:childTnLst>
                                    <p:animScale>
                                      <p:cBhvr>
                                        <p:cTn id="54" dur="2000" fill="hold"/>
                                        <p:tgtEl>
                                          <p:spTgt spid="12291">
                                            <p:txEl>
                                              <p:pRg st="6" end="6"/>
                                            </p:txEl>
                                          </p:spTgt>
                                        </p:tgtEl>
                                      </p:cBhvr>
                                      <p:by x="150000" y="150000"/>
                                    </p:animScale>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2291">
                                            <p:txEl>
                                              <p:pRg st="7" end="7"/>
                                            </p:txEl>
                                          </p:spTgt>
                                        </p:tgtEl>
                                        <p:attrNameLst>
                                          <p:attrName>style.visibility</p:attrName>
                                        </p:attrNameLst>
                                      </p:cBhvr>
                                      <p:to>
                                        <p:strVal val="visible"/>
                                      </p:to>
                                    </p:set>
                                    <p:anim calcmode="lin" valueType="num">
                                      <p:cBhvr additive="base">
                                        <p:cTn id="59"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タイトル 1"/>
          <p:cNvSpPr>
            <a:spLocks noGrp="1"/>
          </p:cNvSpPr>
          <p:nvPr>
            <p:ph type="title"/>
          </p:nvPr>
        </p:nvSpPr>
        <p:spPr>
          <a:xfrm>
            <a:off x="428625" y="214313"/>
            <a:ext cx="7467600" cy="1143000"/>
          </a:xfrm>
        </p:spPr>
        <p:txBody>
          <a:bodyPr/>
          <a:lstStyle/>
          <a:p>
            <a:pPr eaLnBrk="1" hangingPunct="1"/>
            <a:r>
              <a:rPr lang="ja-JP" altLang="en-US" smtClean="0"/>
              <a:t>特徴量抽出</a:t>
            </a:r>
          </a:p>
        </p:txBody>
      </p:sp>
      <p:graphicFrame>
        <p:nvGraphicFramePr>
          <p:cNvPr id="7" name="表 6"/>
          <p:cNvGraphicFramePr>
            <a:graphicFrameLocks noGrp="1"/>
          </p:cNvGraphicFramePr>
          <p:nvPr/>
        </p:nvGraphicFramePr>
        <p:xfrm>
          <a:off x="214313" y="1714500"/>
          <a:ext cx="8143932" cy="4407408"/>
        </p:xfrm>
        <a:graphic>
          <a:graphicData uri="http://schemas.openxmlformats.org/drawingml/2006/table">
            <a:tbl>
              <a:tblPr firstRow="1" bandRow="1">
                <a:tableStyleId>{5C22544A-7EE6-4342-B048-85BDC9FD1C3A}</a:tableStyleId>
              </a:tblPr>
              <a:tblGrid>
                <a:gridCol w="1285884"/>
                <a:gridCol w="6858048"/>
              </a:tblGrid>
              <a:tr h="409279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400" u="none" strike="noStrike" cap="none" normalizeH="0" baseline="0" dirty="0" smtClean="0">
                          <a:ln>
                            <a:noFill/>
                          </a:ln>
                          <a:solidFill>
                            <a:schemeClr val="bg1"/>
                          </a:solidFill>
                          <a:effectLst/>
                          <a:latin typeface="+mn-lt"/>
                        </a:rPr>
                        <a:t>slot</a:t>
                      </a:r>
                    </a:p>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ja-JP" sz="2400" u="none" strike="noStrike" cap="none" normalizeH="0" baseline="0" dirty="0" smtClean="0">
                        <a:ln>
                          <a:noFill/>
                        </a:ln>
                        <a:solidFill>
                          <a:schemeClr val="bg1"/>
                        </a:solidFill>
                        <a:effectLst/>
                        <a:latin typeface="+mn-lt"/>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400" u="none" strike="noStrike" cap="none" normalizeH="0" baseline="0" dirty="0" err="1" smtClean="0">
                          <a:ln>
                            <a:noFill/>
                          </a:ln>
                          <a:solidFill>
                            <a:schemeClr val="bg1"/>
                          </a:solidFill>
                          <a:effectLst/>
                          <a:latin typeface="+mn-lt"/>
                        </a:rPr>
                        <a:t>Pi,Po</a:t>
                      </a:r>
                      <a:endParaRPr kumimoji="1" lang="en-US" altLang="ja-JP" sz="2400" u="none" strike="noStrike" cap="none" normalizeH="0" baseline="0" dirty="0" smtClean="0">
                        <a:ln>
                          <a:noFill/>
                        </a:ln>
                        <a:solidFill>
                          <a:schemeClr val="bg1"/>
                        </a:solidFill>
                        <a:effectLst/>
                        <a:latin typeface="+mn-lt"/>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400" u="none" strike="noStrike" cap="none" normalizeH="0" baseline="0" dirty="0" smtClean="0">
                          <a:ln>
                            <a:noFill/>
                          </a:ln>
                          <a:solidFill>
                            <a:schemeClr val="bg1"/>
                          </a:solidFill>
                          <a:effectLst/>
                          <a:latin typeface="+mn-lt"/>
                        </a:rPr>
                        <a:t>MZ, PE</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400" u="none" strike="noStrike" cap="none" normalizeH="0" baseline="0" dirty="0" smtClean="0">
                          <a:ln>
                            <a:noFill/>
                          </a:ln>
                          <a:solidFill>
                            <a:schemeClr val="bg1"/>
                          </a:solidFill>
                          <a:effectLst/>
                          <a:latin typeface="+mn-lt"/>
                        </a:rPr>
                        <a:t>DOS</a:t>
                      </a:r>
                    </a:p>
                    <a:p>
                      <a:pPr marL="0" marR="0" lvl="0" indent="0" algn="r" defTabSz="914400" rtl="0" eaLnBrk="1" fontAlgn="base" latinLnBrk="0" hangingPunct="1">
                        <a:lnSpc>
                          <a:spcPct val="100000"/>
                        </a:lnSpc>
                        <a:spcBef>
                          <a:spcPct val="20000"/>
                        </a:spcBef>
                        <a:spcAft>
                          <a:spcPct val="0"/>
                        </a:spcAft>
                        <a:buClrTx/>
                        <a:buSzTx/>
                        <a:buFontTx/>
                        <a:buNone/>
                        <a:tabLst/>
                      </a:pPr>
                      <a:endParaRPr kumimoji="1" lang="en-US" altLang="ja-JP" sz="2400" u="none" strike="noStrike" cap="none" normalizeH="0" baseline="0" dirty="0" smtClean="0">
                        <a:ln>
                          <a:noFill/>
                        </a:ln>
                        <a:solidFill>
                          <a:schemeClr val="bg1"/>
                        </a:solidFill>
                        <a:effectLst/>
                        <a:latin typeface="+mn-lt"/>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400" u="none" strike="noStrike" cap="none" normalizeH="0" baseline="0" dirty="0" smtClean="0">
                          <a:ln>
                            <a:noFill/>
                          </a:ln>
                          <a:solidFill>
                            <a:schemeClr val="bg1"/>
                          </a:solidFill>
                          <a:effectLst/>
                          <a:latin typeface="+mn-lt"/>
                        </a:rPr>
                        <a:t>Win</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400" u="none" strike="noStrike" cap="none" normalizeH="0" baseline="0" dirty="0" smtClean="0">
                          <a:ln>
                            <a:noFill/>
                          </a:ln>
                          <a:solidFill>
                            <a:schemeClr val="bg1"/>
                          </a:solidFill>
                          <a:effectLst/>
                          <a:latin typeface="+mn-lt"/>
                        </a:rPr>
                        <a:t>N,J</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400" u="none" strike="noStrike" cap="none" normalizeH="0" baseline="0" dirty="0" smtClean="0">
                          <a:ln>
                            <a:noFill/>
                          </a:ln>
                          <a:solidFill>
                            <a:schemeClr val="bg1"/>
                          </a:solidFill>
                          <a:effectLst/>
                          <a:latin typeface="+mn-lt"/>
                        </a:rPr>
                        <a:t>ST</a:t>
                      </a:r>
                    </a:p>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400" u="none" strike="noStrike" cap="none" normalizeH="0" baseline="0" dirty="0" smtClean="0">
                          <a:ln>
                            <a:noFill/>
                          </a:ln>
                          <a:solidFill>
                            <a:schemeClr val="bg1"/>
                          </a:solidFill>
                          <a:effectLst/>
                          <a:latin typeface="+mn-lt"/>
                        </a:rPr>
                        <a:t>MW</a:t>
                      </a:r>
                      <a:endParaRPr kumimoji="1" lang="en-US" altLang="ja-JP" sz="2400" b="0" i="0" u="none" strike="noStrike" cap="none" normalizeH="0" baseline="0" dirty="0" smtClean="0">
                        <a:ln>
                          <a:noFill/>
                        </a:ln>
                        <a:solidFill>
                          <a:schemeClr val="bg1"/>
                        </a:solidFill>
                        <a:effectLst/>
                        <a:latin typeface="+mn-lt"/>
                        <a:ea typeface="ＭＳ Ｐゴシック" charset="-128"/>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ja-JP" altLang="en-US" sz="2400" dirty="0" smtClean="0">
                          <a:solidFill>
                            <a:schemeClr val="tx1"/>
                          </a:solidFill>
                          <a:latin typeface="+mn-lt"/>
                          <a:ea typeface="ＭＳ Ｐ明朝" pitchFamily="18" charset="-128"/>
                        </a:rPr>
                        <a:t>攻撃通信データを観測単位時間に分割した</a:t>
                      </a:r>
                      <a:endParaRPr lang="en-US" altLang="ja-JP" sz="2400" dirty="0" smtClean="0">
                        <a:solidFill>
                          <a:schemeClr val="tx1"/>
                        </a:solidFill>
                        <a:latin typeface="+mn-lt"/>
                        <a:ea typeface="ＭＳ Ｐ明朝" pitchFamily="18"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u="none" strike="noStrike" cap="none" normalizeH="0" baseline="0" dirty="0" smtClean="0">
                          <a:ln>
                            <a:noFill/>
                          </a:ln>
                          <a:solidFill>
                            <a:schemeClr val="tx1"/>
                          </a:solidFill>
                          <a:effectLst/>
                          <a:latin typeface="+mn-lt"/>
                        </a:rPr>
                        <a:t>スロット</a:t>
                      </a:r>
                      <a:r>
                        <a:rPr kumimoji="1" lang="en-US" altLang="ja-JP" sz="2400" u="none" strike="noStrike" cap="none" normalizeH="0" baseline="0" dirty="0" smtClean="0">
                          <a:ln>
                            <a:noFill/>
                          </a:ln>
                          <a:solidFill>
                            <a:schemeClr val="tx1"/>
                          </a:solidFill>
                          <a:effectLst/>
                          <a:latin typeface="+mn-lt"/>
                        </a:rPr>
                        <a:t>ID(0</a:t>
                      </a:r>
                      <a:r>
                        <a:rPr kumimoji="1" lang="ja-JP" altLang="en-US" sz="2400" u="none" strike="noStrike" cap="none" normalizeH="0" baseline="0" dirty="0" err="1" smtClean="0">
                          <a:ln>
                            <a:noFill/>
                          </a:ln>
                          <a:solidFill>
                            <a:schemeClr val="tx1"/>
                          </a:solidFill>
                          <a:effectLst/>
                          <a:latin typeface="+mn-lt"/>
                        </a:rPr>
                        <a:t>，</a:t>
                      </a:r>
                      <a:r>
                        <a:rPr kumimoji="1" lang="ja-JP" altLang="en-US" sz="2400" u="none" strike="noStrike" cap="none" normalizeH="0" baseline="0" dirty="0" smtClean="0">
                          <a:ln>
                            <a:noFill/>
                          </a:ln>
                          <a:solidFill>
                            <a:schemeClr val="tx1"/>
                          </a:solidFill>
                          <a:effectLst/>
                          <a:latin typeface="+mn-lt"/>
                        </a:rPr>
                        <a:t>・・・ ，</a:t>
                      </a:r>
                      <a:r>
                        <a:rPr kumimoji="1" lang="en-US" altLang="ja-JP" sz="2400" u="none" strike="noStrike" cap="none" normalizeH="0" baseline="0" dirty="0" smtClean="0">
                          <a:ln>
                            <a:noFill/>
                          </a:ln>
                          <a:solidFill>
                            <a:schemeClr val="tx1"/>
                          </a:solidFill>
                          <a:effectLst/>
                          <a:latin typeface="+mn-lt"/>
                        </a:rPr>
                        <a:t>145)</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u="none" strike="noStrike" cap="none" normalizeH="0" baseline="0" dirty="0" smtClean="0">
                          <a:ln>
                            <a:noFill/>
                          </a:ln>
                          <a:solidFill>
                            <a:schemeClr val="tx1"/>
                          </a:solidFill>
                          <a:effectLst/>
                          <a:latin typeface="+mn-lt"/>
                        </a:rPr>
                        <a:t>総入力</a:t>
                      </a:r>
                      <a:r>
                        <a:rPr kumimoji="1" lang="en-US" altLang="ja-JP" sz="2400" u="none" strike="noStrike" cap="none" normalizeH="0" baseline="0" dirty="0" smtClean="0">
                          <a:ln>
                            <a:noFill/>
                          </a:ln>
                          <a:solidFill>
                            <a:schemeClr val="tx1"/>
                          </a:solidFill>
                          <a:effectLst/>
                          <a:latin typeface="+mn-lt"/>
                        </a:rPr>
                        <a:t>(</a:t>
                      </a:r>
                      <a:r>
                        <a:rPr kumimoji="1" lang="ja-JP" altLang="en-US" sz="2400" u="none" strike="noStrike" cap="none" normalizeH="0" baseline="0" dirty="0" smtClean="0">
                          <a:ln>
                            <a:noFill/>
                          </a:ln>
                          <a:solidFill>
                            <a:schemeClr val="tx1"/>
                          </a:solidFill>
                          <a:effectLst/>
                          <a:latin typeface="+mn-lt"/>
                        </a:rPr>
                        <a:t>出力</a:t>
                      </a:r>
                      <a:r>
                        <a:rPr kumimoji="1" lang="en-US" altLang="ja-JP" sz="2400" u="none" strike="noStrike" cap="none" normalizeH="0" baseline="0" dirty="0" smtClean="0">
                          <a:ln>
                            <a:noFill/>
                          </a:ln>
                          <a:solidFill>
                            <a:schemeClr val="tx1"/>
                          </a:solidFill>
                          <a:effectLst/>
                          <a:latin typeface="+mn-lt"/>
                        </a:rPr>
                        <a:t>) </a:t>
                      </a:r>
                      <a:r>
                        <a:rPr kumimoji="1" lang="ja-JP" altLang="en-US" sz="2400" u="none" strike="noStrike" cap="none" normalizeH="0" baseline="0" dirty="0" smtClean="0">
                          <a:ln>
                            <a:noFill/>
                          </a:ln>
                          <a:solidFill>
                            <a:schemeClr val="tx1"/>
                          </a:solidFill>
                          <a:effectLst/>
                          <a:latin typeface="+mn-lt"/>
                        </a:rPr>
                        <a:t>パケット数</a:t>
                      </a:r>
                      <a:r>
                        <a:rPr kumimoji="1" lang="en-US" altLang="ja-JP" sz="2400" u="none" strike="noStrike" cap="none" normalizeH="0" baseline="0" dirty="0" smtClean="0">
                          <a:ln>
                            <a:noFill/>
                          </a:ln>
                          <a:solidFill>
                            <a:schemeClr val="tx1"/>
                          </a:solidFill>
                          <a:effectLst/>
                          <a:latin typeface="+mn-lt"/>
                        </a:rPr>
                        <a:t>[</a:t>
                      </a:r>
                      <a:r>
                        <a:rPr kumimoji="1" lang="en-US" altLang="ja-JP" sz="2400" u="none" strike="noStrike" cap="none" normalizeH="0" baseline="0" dirty="0" err="1" smtClean="0">
                          <a:ln>
                            <a:noFill/>
                          </a:ln>
                          <a:solidFill>
                            <a:schemeClr val="tx1"/>
                          </a:solidFill>
                          <a:effectLst/>
                          <a:latin typeface="+mn-lt"/>
                        </a:rPr>
                        <a:t>pkt</a:t>
                      </a:r>
                      <a:r>
                        <a:rPr kumimoji="1" lang="en-US" altLang="ja-JP" sz="2400" u="none" strike="noStrike" cap="none" normalizeH="0" baseline="0" dirty="0" smtClean="0">
                          <a:ln>
                            <a:noFill/>
                          </a:ln>
                          <a:solidFill>
                            <a:schemeClr val="tx1"/>
                          </a:solidFill>
                          <a:effectLst/>
                          <a:latin typeface="+mn-lt"/>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u="none" strike="noStrike" cap="none" normalizeH="0" baseline="0" dirty="0" smtClean="0">
                          <a:ln>
                            <a:noFill/>
                          </a:ln>
                          <a:solidFill>
                            <a:schemeClr val="tx1"/>
                          </a:solidFill>
                          <a:effectLst/>
                          <a:latin typeface="+mn-lt"/>
                        </a:rPr>
                        <a:t>文字列“</a:t>
                      </a:r>
                      <a:r>
                        <a:rPr kumimoji="1" lang="en-US" altLang="ja-JP" sz="2400" u="none" strike="noStrike" cap="none" normalizeH="0" baseline="0" dirty="0" smtClean="0">
                          <a:ln>
                            <a:noFill/>
                          </a:ln>
                          <a:solidFill>
                            <a:schemeClr val="tx1"/>
                          </a:solidFill>
                          <a:effectLst/>
                          <a:latin typeface="+mn-lt"/>
                          <a:ea typeface="Cambria Math" pitchFamily="18" charset="0"/>
                        </a:rPr>
                        <a:t>MZ“,”PE”</a:t>
                      </a:r>
                      <a:r>
                        <a:rPr kumimoji="1" lang="ja-JP" altLang="en-US" sz="2400" u="none" strike="noStrike" cap="none" normalizeH="0" baseline="0" dirty="0" smtClean="0">
                          <a:ln>
                            <a:noFill/>
                          </a:ln>
                          <a:solidFill>
                            <a:schemeClr val="tx1"/>
                          </a:solidFill>
                          <a:effectLst/>
                          <a:latin typeface="+mn-lt"/>
                        </a:rPr>
                        <a:t>の出現</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u="sng" strike="noStrike" cap="none" normalizeH="0" baseline="0" dirty="0" smtClean="0">
                          <a:ln>
                            <a:noFill/>
                          </a:ln>
                          <a:solidFill>
                            <a:schemeClr val="tx1"/>
                          </a:solidFill>
                          <a:effectLst/>
                          <a:latin typeface="+mn-lt"/>
                          <a:ea typeface="Cambria Math" pitchFamily="18" charset="0"/>
                        </a:rPr>
                        <a:t>\!This program can</a:t>
                      </a:r>
                      <a:r>
                        <a:rPr kumimoji="1" lang="ja-JP" altLang="en-US" sz="2400" u="sng" strike="noStrike" cap="none" normalizeH="0" baseline="0" dirty="0" smtClean="0">
                          <a:ln>
                            <a:noFill/>
                          </a:ln>
                          <a:solidFill>
                            <a:schemeClr val="tx1"/>
                          </a:solidFill>
                          <a:effectLst/>
                          <a:latin typeface="+mn-lt"/>
                          <a:ea typeface="Cambria Math" pitchFamily="18" charset="0"/>
                        </a:rPr>
                        <a:t> </a:t>
                      </a:r>
                      <a:r>
                        <a:rPr kumimoji="1" lang="en-US" altLang="ja-JP" sz="2400" u="sng" strike="noStrike" cap="none" normalizeH="0" baseline="0" dirty="0" smtClean="0">
                          <a:ln>
                            <a:noFill/>
                          </a:ln>
                          <a:solidFill>
                            <a:schemeClr val="tx1"/>
                          </a:solidFill>
                          <a:effectLst/>
                          <a:latin typeface="+mn-lt"/>
                          <a:ea typeface="Cambria Math" pitchFamily="18" charset="0"/>
                        </a:rPr>
                        <a:t>not be run in DOS mode.“ </a:t>
                      </a:r>
                      <a:r>
                        <a:rPr kumimoji="1" lang="ja-JP" altLang="en-US" sz="2400" u="none" strike="noStrike" cap="none" normalizeH="0" baseline="0" dirty="0" smtClean="0">
                          <a:ln>
                            <a:noFill/>
                          </a:ln>
                          <a:solidFill>
                            <a:schemeClr val="tx1"/>
                          </a:solidFill>
                          <a:effectLst/>
                          <a:latin typeface="+mn-lt"/>
                        </a:rPr>
                        <a:t>の出現</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400" u="none" strike="noStrike" cap="none" normalizeH="0" baseline="0" dirty="0" smtClean="0">
                          <a:ln>
                            <a:noFill/>
                          </a:ln>
                          <a:solidFill>
                            <a:schemeClr val="tx1"/>
                          </a:solidFill>
                          <a:effectLst/>
                          <a:latin typeface="+mn-lt"/>
                          <a:ea typeface="Cambria Math" pitchFamily="18" charset="0"/>
                        </a:rPr>
                        <a:t>\!Windows Program“</a:t>
                      </a:r>
                      <a:r>
                        <a:rPr kumimoji="1" lang="en-US" altLang="ja-JP" sz="2400" u="none" strike="noStrike" cap="none" normalizeH="0" baseline="0" dirty="0" smtClean="0">
                          <a:ln>
                            <a:noFill/>
                          </a:ln>
                          <a:solidFill>
                            <a:schemeClr val="tx1"/>
                          </a:solidFill>
                          <a:effectLst/>
                          <a:latin typeface="+mn-lt"/>
                        </a:rPr>
                        <a:t> </a:t>
                      </a:r>
                      <a:r>
                        <a:rPr kumimoji="1" lang="ja-JP" altLang="en-US" sz="2400" u="none" strike="noStrike" cap="none" normalizeH="0" baseline="0" dirty="0" smtClean="0">
                          <a:ln>
                            <a:noFill/>
                          </a:ln>
                          <a:solidFill>
                            <a:schemeClr val="tx1"/>
                          </a:solidFill>
                          <a:effectLst/>
                          <a:latin typeface="+mn-lt"/>
                        </a:rPr>
                        <a:t>の出現</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u="none" strike="noStrike" cap="none" normalizeH="0" baseline="0" dirty="0" smtClean="0">
                          <a:ln>
                            <a:noFill/>
                          </a:ln>
                          <a:solidFill>
                            <a:schemeClr val="tx1"/>
                          </a:solidFill>
                          <a:effectLst/>
                          <a:latin typeface="+mn-lt"/>
                        </a:rPr>
                        <a:t>文字列“</a:t>
                      </a:r>
                      <a:r>
                        <a:rPr kumimoji="1" lang="en-US" altLang="ja-JP" sz="2400" u="none" strike="noStrike" cap="none" normalizeH="0" baseline="0" dirty="0" smtClean="0">
                          <a:ln>
                            <a:noFill/>
                          </a:ln>
                          <a:solidFill>
                            <a:schemeClr val="tx1"/>
                          </a:solidFill>
                          <a:effectLst/>
                          <a:latin typeface="+mn-lt"/>
                          <a:ea typeface="Cambria Math" pitchFamily="18" charset="0"/>
                        </a:rPr>
                        <a:t>NICK”</a:t>
                      </a:r>
                      <a:r>
                        <a:rPr kumimoji="1" lang="ja-JP" altLang="en-US" sz="2400" u="none" strike="noStrike" cap="none" normalizeH="0" baseline="0" dirty="0" smtClean="0">
                          <a:ln>
                            <a:noFill/>
                          </a:ln>
                          <a:solidFill>
                            <a:schemeClr val="tx1"/>
                          </a:solidFill>
                          <a:effectLst/>
                          <a:latin typeface="+mn-lt"/>
                        </a:rPr>
                        <a:t>かつ“</a:t>
                      </a:r>
                      <a:r>
                        <a:rPr kumimoji="1" lang="en-US" altLang="ja-JP" sz="2400" u="none" strike="noStrike" cap="none" normalizeH="0" baseline="0" dirty="0" smtClean="0">
                          <a:ln>
                            <a:noFill/>
                          </a:ln>
                          <a:solidFill>
                            <a:schemeClr val="tx1"/>
                          </a:solidFill>
                          <a:effectLst/>
                          <a:latin typeface="+mn-lt"/>
                          <a:ea typeface="Cambria Math" pitchFamily="18" charset="0"/>
                        </a:rPr>
                        <a:t>JOIN”</a:t>
                      </a:r>
                      <a:r>
                        <a:rPr kumimoji="1" lang="ja-JP" altLang="en-US" sz="2400" u="none" strike="noStrike" cap="none" normalizeH="0" baseline="0" dirty="0" smtClean="0">
                          <a:ln>
                            <a:noFill/>
                          </a:ln>
                          <a:solidFill>
                            <a:schemeClr val="tx1"/>
                          </a:solidFill>
                          <a:effectLst/>
                          <a:latin typeface="+mn-lt"/>
                        </a:rPr>
                        <a:t>の出現</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u="none" strike="noStrike" cap="none" normalizeH="0" baseline="0" dirty="0" smtClean="0">
                          <a:ln>
                            <a:noFill/>
                          </a:ln>
                          <a:solidFill>
                            <a:schemeClr val="tx1"/>
                          </a:solidFill>
                          <a:effectLst/>
                          <a:latin typeface="+mn-lt"/>
                        </a:rPr>
                        <a:t>ポートスキャンの種類</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u="none" strike="noStrike" cap="none" normalizeH="0" baseline="0" dirty="0" smtClean="0">
                          <a:ln>
                            <a:noFill/>
                          </a:ln>
                          <a:solidFill>
                            <a:schemeClr val="tx1"/>
                          </a:solidFill>
                          <a:effectLst/>
                          <a:latin typeface="+mn-lt"/>
                        </a:rPr>
                        <a:t>マルウェア名</a:t>
                      </a:r>
                      <a:endParaRPr kumimoji="1" lang="ja-JP" altLang="en-US" sz="2400" b="0" i="0" u="none" strike="noStrike" cap="none" normalizeH="0" baseline="0" dirty="0" smtClean="0">
                        <a:ln>
                          <a:noFill/>
                        </a:ln>
                        <a:solidFill>
                          <a:schemeClr val="tx1"/>
                        </a:solidFill>
                        <a:effectLst/>
                        <a:latin typeface="+mn-lt"/>
                        <a:ea typeface="ＭＳ Ｐゴシック" charset="-128"/>
                      </a:endParaRP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p:txBody>
          <a:bodyPr/>
          <a:lstStyle/>
          <a:p>
            <a:pPr eaLnBrk="1" hangingPunct="1"/>
            <a:r>
              <a:rPr lang="en-US" altLang="ja-JP" sz="4400" smtClean="0"/>
              <a:t>145</a:t>
            </a:r>
            <a:r>
              <a:rPr lang="ja-JP" altLang="en-US" sz="4400" smtClean="0"/>
              <a:t>スロットから発見したルール一覧</a:t>
            </a:r>
          </a:p>
        </p:txBody>
      </p:sp>
      <p:graphicFrame>
        <p:nvGraphicFramePr>
          <p:cNvPr id="4" name="コンテンツ プレースホルダ 3"/>
          <p:cNvGraphicFramePr>
            <a:graphicFrameLocks noGrp="1"/>
          </p:cNvGraphicFramePr>
          <p:nvPr>
            <p:ph idx="1"/>
          </p:nvPr>
        </p:nvGraphicFramePr>
        <p:xfrm>
          <a:off x="357188" y="1785938"/>
          <a:ext cx="8401080" cy="4648730"/>
        </p:xfrm>
        <a:graphic>
          <a:graphicData uri="http://schemas.openxmlformats.org/drawingml/2006/table">
            <a:tbl>
              <a:tblPr firstRow="1" bandRow="1">
                <a:tableStyleId>{5C22544A-7EE6-4342-B048-85BDC9FD1C3A}</a:tableStyleId>
              </a:tblPr>
              <a:tblGrid>
                <a:gridCol w="1042966"/>
                <a:gridCol w="7358114"/>
              </a:tblGrid>
              <a:tr h="220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bg1"/>
                          </a:solidFill>
                          <a:effectLst/>
                          <a:latin typeface="+mn-lt"/>
                          <a:ea typeface="ＭＳ Ｐゴシック" charset="-128"/>
                        </a:rPr>
                        <a:t>Rule 1a.</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NICK</a:t>
                      </a:r>
                      <a:r>
                        <a:rPr kumimoji="1" lang="ja-JP" altLang="en-US" sz="1600" b="0" i="0" u="none" strike="noStrike" cap="none" normalizeH="0" baseline="0" dirty="0" err="1" smtClean="0">
                          <a:ln>
                            <a:noFill/>
                          </a:ln>
                          <a:solidFill>
                            <a:sysClr val="windowText" lastClr="000000"/>
                          </a:solidFill>
                          <a:effectLst/>
                          <a:latin typeface="+mn-lt"/>
                          <a:ea typeface="ＭＳ Ｐゴシック" charset="-128"/>
                        </a:rPr>
                        <a:t>，</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JOIN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は</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NICK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が</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3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回現れた後，</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JOIN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も</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3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回現れる．</a:t>
                      </a:r>
                    </a:p>
                  </a:txBody>
                  <a:tcPr horzOverflow="overflow">
                    <a:solidFill>
                      <a:schemeClr val="accent1">
                        <a:lumMod val="40000"/>
                        <a:lumOff val="60000"/>
                      </a:schemeClr>
                    </a:solidFill>
                  </a:tcPr>
                </a:tc>
              </a:tr>
              <a:tr h="220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bg1"/>
                          </a:solidFill>
                          <a:effectLst/>
                          <a:latin typeface="+mn-lt"/>
                          <a:ea typeface="ＭＳ Ｐゴシック" charset="-128"/>
                        </a:rPr>
                        <a:t>Rule 1b.</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1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つめの</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JOIN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から約</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5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秒後にポートスキャンを開始する．</a:t>
                      </a:r>
                    </a:p>
                  </a:txBody>
                  <a:tcPr horzOverflow="overflow">
                    <a:solidFill>
                      <a:schemeClr val="accent1">
                        <a:lumMod val="40000"/>
                        <a:lumOff val="60000"/>
                      </a:schemeClr>
                    </a:solidFill>
                  </a:tcPr>
                </a:tc>
              </a:tr>
              <a:tr h="220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bg1"/>
                          </a:solidFill>
                          <a:effectLst/>
                          <a:latin typeface="+mn-lt"/>
                          <a:ea typeface="ＭＳ Ｐゴシック" charset="-128"/>
                        </a:rPr>
                        <a:t>Rule 1c.</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ポートスキャンは</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1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秒間に</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256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パケットの通信を連続して行う．</a:t>
                      </a:r>
                    </a:p>
                  </a:txBody>
                  <a:tcPr horzOverflow="overflow">
                    <a:solidFill>
                      <a:schemeClr val="accent1">
                        <a:lumMod val="40000"/>
                        <a:lumOff val="60000"/>
                      </a:schemeClr>
                    </a:solidFill>
                  </a:tcPr>
                </a:tc>
              </a:tr>
              <a:tr h="3856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bg1"/>
                          </a:solidFill>
                          <a:effectLst/>
                          <a:latin typeface="+mn-lt"/>
                          <a:ea typeface="ＭＳ Ｐゴシック" charset="-128"/>
                        </a:rPr>
                        <a:t>Rule 2a.</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PE_VIRUT.AV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をダウンロードしたあとに</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WORM_SWTYMLAI.CD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と</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TROJ_BUZUS.AGB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を同時刻にダウンロードを開始する．</a:t>
                      </a:r>
                    </a:p>
                  </a:txBody>
                  <a:tcPr horzOverflow="overflow">
                    <a:solidFill>
                      <a:schemeClr val="accent1">
                        <a:lumMod val="40000"/>
                        <a:lumOff val="60000"/>
                      </a:schemeClr>
                    </a:solidFill>
                  </a:tcPr>
                </a:tc>
              </a:tr>
              <a:tr h="220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bg1"/>
                          </a:solidFill>
                          <a:effectLst/>
                          <a:latin typeface="+mn-lt"/>
                          <a:ea typeface="ＭＳ Ｐゴシック" charset="-128"/>
                        </a:rPr>
                        <a:t>Rule 2b.</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WORM_SWTYMLAI.CD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と</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TROJ_BUZUS.AGB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のあて先</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IP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は同じ．</a:t>
                      </a:r>
                    </a:p>
                  </a:txBody>
                  <a:tcPr horzOverflow="overflow">
                    <a:solidFill>
                      <a:schemeClr val="accent1">
                        <a:lumMod val="40000"/>
                        <a:lumOff val="60000"/>
                      </a:schemeClr>
                    </a:solidFill>
                  </a:tcPr>
                </a:tc>
              </a:tr>
              <a:tr h="3856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bg1"/>
                          </a:solidFill>
                          <a:effectLst/>
                          <a:latin typeface="+mn-lt"/>
                          <a:ea typeface="ＭＳ Ｐゴシック" charset="-128"/>
                        </a:rPr>
                        <a:t>Rule 2c.</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WORM_SWTYMLAI.CD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と</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TROJ_BUZUS.AGB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は</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80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番を使い，</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PE_VIRUT.AV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は</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5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桁のポート番号使う．</a:t>
                      </a:r>
                    </a:p>
                  </a:txBody>
                  <a:tcPr horzOverflow="overflow">
                    <a:solidFill>
                      <a:schemeClr val="accent1">
                        <a:lumMod val="40000"/>
                        <a:lumOff val="60000"/>
                      </a:schemeClr>
                    </a:solidFill>
                  </a:tcPr>
                </a:tc>
              </a:tr>
              <a:tr h="3856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bg1"/>
                          </a:solidFill>
                          <a:effectLst/>
                          <a:latin typeface="+mn-lt"/>
                          <a:ea typeface="ＭＳ Ｐゴシック" charset="-128"/>
                        </a:rPr>
                        <a:t>Rule 2d.</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PE_VIRUT.AV </a:t>
                      </a:r>
                      <a:r>
                        <a:rPr kumimoji="1" lang="ja-JP" altLang="en-US" sz="1600" b="0" i="0" u="none" strike="noStrike" cap="none" normalizeH="0" baseline="0" dirty="0" err="1" smtClean="0">
                          <a:ln>
                            <a:noFill/>
                          </a:ln>
                          <a:solidFill>
                            <a:sysClr val="windowText" lastClr="000000"/>
                          </a:solidFill>
                          <a:effectLst/>
                          <a:latin typeface="+mn-lt"/>
                          <a:ea typeface="ＭＳ Ｐゴシック" charset="-128"/>
                        </a:rPr>
                        <a:t>の第</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1</a:t>
                      </a:r>
                      <a:r>
                        <a:rPr kumimoji="1" lang="ja-JP" altLang="en-US" sz="1600" b="0" i="0" u="none" strike="noStrike" cap="none" normalizeH="0" baseline="0" dirty="0" err="1" smtClean="0">
                          <a:ln>
                            <a:noFill/>
                          </a:ln>
                          <a:solidFill>
                            <a:sysClr val="windowText" lastClr="000000"/>
                          </a:solidFill>
                          <a:effectLst/>
                          <a:latin typeface="+mn-lt"/>
                          <a:ea typeface="ＭＳ Ｐゴシック" charset="-128"/>
                        </a:rPr>
                        <a:t>，</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2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オクテットが同じあて先</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IP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でポートスキャンを開始する．</a:t>
                      </a:r>
                    </a:p>
                  </a:txBody>
                  <a:tcPr horzOverflow="overflow">
                    <a:solidFill>
                      <a:schemeClr val="accent1">
                        <a:lumMod val="40000"/>
                        <a:lumOff val="60000"/>
                      </a:schemeClr>
                    </a:solidFill>
                  </a:tcPr>
                </a:tc>
              </a:tr>
              <a:tr h="3856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bg1"/>
                          </a:solidFill>
                          <a:effectLst/>
                          <a:latin typeface="+mn-lt"/>
                          <a:ea typeface="ＭＳ Ｐゴシック" charset="-128"/>
                        </a:rPr>
                        <a:t>Rule 2e.</a:t>
                      </a: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WORM,RROJ</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の</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DL</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直前に</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JOIN</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がある</a:t>
                      </a:r>
                    </a:p>
                  </a:txBody>
                  <a:tcPr horzOverflow="overflow">
                    <a:solidFill>
                      <a:schemeClr val="accent1">
                        <a:lumMod val="40000"/>
                        <a:lumOff val="60000"/>
                      </a:schemeClr>
                    </a:solidFill>
                  </a:tcPr>
                </a:tc>
              </a:tr>
              <a:tr h="220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bg1"/>
                          </a:solidFill>
                          <a:effectLst/>
                          <a:latin typeface="+mn-lt"/>
                          <a:ea typeface="ＭＳ Ｐゴシック" charset="-128"/>
                        </a:rPr>
                        <a:t>Rule 3a. </a:t>
                      </a:r>
                      <a:endParaRPr kumimoji="1" lang="en-US" altLang="ja-JP" sz="1600" b="0" i="0" u="none" strike="noStrike" cap="none" normalizeH="0" baseline="0" dirty="0" smtClean="0">
                        <a:ln>
                          <a:noFill/>
                        </a:ln>
                        <a:solidFill>
                          <a:schemeClr val="bg1"/>
                        </a:solidFill>
                        <a:effectLst/>
                        <a:latin typeface="+mn-lt"/>
                        <a:ea typeface="ＭＳ Ｐゴシック" charset="-128"/>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PUSH</a:t>
                      </a:r>
                      <a:r>
                        <a:rPr kumimoji="1" lang="ja-JP" altLang="en-US" sz="1600" b="0" i="0" u="none" strike="noStrike" cap="none" normalizeH="0" baseline="0" dirty="0" err="1" smtClean="0">
                          <a:ln>
                            <a:noFill/>
                          </a:ln>
                          <a:solidFill>
                            <a:sysClr val="windowText" lastClr="000000"/>
                          </a:solidFill>
                          <a:effectLst/>
                          <a:latin typeface="+mn-lt"/>
                          <a:ea typeface="ＭＳ Ｐゴシック" charset="-128"/>
                        </a:rPr>
                        <a:t>での</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マルウェアのダウンロードは，一定の割合で行う．</a:t>
                      </a:r>
                    </a:p>
                  </a:txBody>
                  <a:tcPr horzOverflow="overflow">
                    <a:solidFill>
                      <a:schemeClr val="accent1">
                        <a:lumMod val="40000"/>
                        <a:lumOff val="60000"/>
                      </a:schemeClr>
                    </a:solidFill>
                  </a:tcPr>
                </a:tc>
              </a:tr>
              <a:tr h="220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bg1"/>
                          </a:solidFill>
                          <a:effectLst/>
                          <a:latin typeface="+mn-lt"/>
                          <a:ea typeface="ＭＳ Ｐゴシック" charset="-128"/>
                        </a:rPr>
                        <a:t>Rule 3b. </a:t>
                      </a:r>
                      <a:endParaRPr kumimoji="1" lang="en-US" altLang="ja-JP" sz="1600" b="0" i="0" u="none" strike="noStrike" cap="none" normalizeH="0" baseline="0" smtClean="0">
                        <a:ln>
                          <a:noFill/>
                        </a:ln>
                        <a:solidFill>
                          <a:schemeClr val="bg1"/>
                        </a:solidFill>
                        <a:effectLst/>
                        <a:latin typeface="+mn-lt"/>
                        <a:ea typeface="ＭＳ Ｐゴシック" charset="-128"/>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ysClr val="windowText" lastClr="000000"/>
                          </a:solidFill>
                          <a:effectLst/>
                          <a:latin typeface="+mn-lt"/>
                          <a:ea typeface="ＭＳ Ｐゴシック" charset="-128"/>
                        </a:rPr>
                        <a:t>文字列”</a:t>
                      </a:r>
                      <a:r>
                        <a:rPr kumimoji="1" lang="en-US" altLang="ja-JP" sz="1600" b="0" i="0" u="none" strike="noStrike" cap="none" normalizeH="0" baseline="0" smtClean="0">
                          <a:ln>
                            <a:noFill/>
                          </a:ln>
                          <a:solidFill>
                            <a:sysClr val="windowText" lastClr="000000"/>
                          </a:solidFill>
                          <a:effectLst/>
                          <a:latin typeface="+mn-lt"/>
                          <a:ea typeface="ＭＳ Ｐゴシック" charset="-128"/>
                        </a:rPr>
                        <a:t>MZ”</a:t>
                      </a:r>
                      <a:r>
                        <a:rPr kumimoji="1" lang="ja-JP" altLang="en-US" sz="1600" b="0" i="0" u="none" strike="noStrike" cap="none" normalizeH="0" baseline="0" smtClean="0">
                          <a:ln>
                            <a:noFill/>
                          </a:ln>
                          <a:solidFill>
                            <a:sysClr val="windowText" lastClr="000000"/>
                          </a:solidFill>
                          <a:effectLst/>
                          <a:latin typeface="+mn-lt"/>
                          <a:ea typeface="ＭＳ Ｐゴシック" charset="-128"/>
                        </a:rPr>
                        <a:t>かつ”</a:t>
                      </a:r>
                      <a:r>
                        <a:rPr kumimoji="1" lang="en-US" altLang="ja-JP" sz="1600" b="0" i="0" u="none" strike="noStrike" cap="none" normalizeH="0" baseline="0" smtClean="0">
                          <a:ln>
                            <a:noFill/>
                          </a:ln>
                          <a:solidFill>
                            <a:sysClr val="windowText" lastClr="000000"/>
                          </a:solidFill>
                          <a:effectLst/>
                          <a:latin typeface="+mn-lt"/>
                          <a:ea typeface="ＭＳ Ｐゴシック" charset="-128"/>
                        </a:rPr>
                        <a:t>PE”</a:t>
                      </a:r>
                      <a:r>
                        <a:rPr kumimoji="1" lang="ja-JP" altLang="en-US" sz="1600" b="0" i="0" u="none" strike="noStrike" cap="none" normalizeH="0" baseline="0" smtClean="0">
                          <a:ln>
                            <a:noFill/>
                          </a:ln>
                          <a:solidFill>
                            <a:sysClr val="windowText" lastClr="000000"/>
                          </a:solidFill>
                          <a:effectLst/>
                          <a:latin typeface="+mn-lt"/>
                          <a:ea typeface="ＭＳ Ｐゴシック" charset="-128"/>
                        </a:rPr>
                        <a:t>を含むならば</a:t>
                      </a:r>
                      <a:r>
                        <a:rPr kumimoji="1" lang="en-US" altLang="ja-JP" sz="1600" b="0" i="0" u="none" strike="noStrike" cap="none" normalizeH="0" baseline="0" smtClean="0">
                          <a:ln>
                            <a:noFill/>
                          </a:ln>
                          <a:solidFill>
                            <a:sysClr val="windowText" lastClr="000000"/>
                          </a:solidFill>
                          <a:effectLst/>
                          <a:latin typeface="+mn-lt"/>
                          <a:ea typeface="ＭＳ Ｐゴシック" charset="-128"/>
                        </a:rPr>
                        <a:t>TCP</a:t>
                      </a:r>
                      <a:r>
                        <a:rPr kumimoji="1" lang="ja-JP" altLang="en-US" sz="1600" b="0" i="0" u="none" strike="noStrike" cap="none" normalizeH="0" baseline="0" smtClean="0">
                          <a:ln>
                            <a:noFill/>
                          </a:ln>
                          <a:solidFill>
                            <a:sysClr val="windowText" lastClr="000000"/>
                          </a:solidFill>
                          <a:effectLst/>
                          <a:latin typeface="+mn-lt"/>
                          <a:ea typeface="ＭＳ Ｐゴシック" charset="-128"/>
                        </a:rPr>
                        <a:t>による感染である．</a:t>
                      </a:r>
                    </a:p>
                  </a:txBody>
                  <a:tcPr horzOverflow="overflow">
                    <a:solidFill>
                      <a:schemeClr val="accent1">
                        <a:lumMod val="40000"/>
                        <a:lumOff val="60000"/>
                      </a:schemeClr>
                    </a:solidFill>
                  </a:tcPr>
                </a:tc>
              </a:tr>
              <a:tr h="220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bg1"/>
                          </a:solidFill>
                          <a:effectLst/>
                          <a:latin typeface="+mn-lt"/>
                          <a:ea typeface="ＭＳ Ｐゴシック" charset="-128"/>
                        </a:rPr>
                        <a:t>Rule 3c. </a:t>
                      </a:r>
                      <a:endParaRPr kumimoji="1" lang="en-US" altLang="ja-JP" sz="1600" b="0" i="0" u="none" strike="noStrike" cap="none" normalizeH="0" baseline="0" smtClean="0">
                        <a:ln>
                          <a:noFill/>
                        </a:ln>
                        <a:solidFill>
                          <a:schemeClr val="bg1"/>
                        </a:solidFill>
                        <a:effectLst/>
                        <a:latin typeface="+mn-lt"/>
                        <a:ea typeface="ＭＳ Ｐゴシック" charset="-128"/>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PUSH</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のダウンロードは，</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WORM_ALLAPLE</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である．</a:t>
                      </a:r>
                    </a:p>
                  </a:txBody>
                  <a:tcPr horzOverflow="overflow">
                    <a:solidFill>
                      <a:schemeClr val="accent1">
                        <a:lumMod val="40000"/>
                        <a:lumOff val="60000"/>
                      </a:schemeClr>
                    </a:solidFill>
                  </a:tcPr>
                </a:tc>
              </a:tr>
              <a:tr h="3722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bg1"/>
                          </a:solidFill>
                          <a:effectLst/>
                          <a:latin typeface="+mn-lt"/>
                          <a:ea typeface="ＭＳ Ｐゴシック" charset="-128"/>
                        </a:rPr>
                        <a:t>Rule 3d. </a:t>
                      </a:r>
                      <a:endParaRPr kumimoji="1" lang="en-US" altLang="ja-JP" sz="1600" b="0" i="0" u="none" strike="noStrike" cap="none" normalizeH="0" baseline="0" dirty="0" smtClean="0">
                        <a:ln>
                          <a:noFill/>
                        </a:ln>
                        <a:solidFill>
                          <a:schemeClr val="bg1"/>
                        </a:solidFill>
                        <a:effectLst/>
                        <a:latin typeface="+mn-lt"/>
                        <a:ea typeface="ＭＳ Ｐゴシック" charset="-128"/>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UDP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で</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win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という文字列があれば，</a:t>
                      </a:r>
                      <a:r>
                        <a:rPr kumimoji="1" lang="en-US" altLang="ja-JP" sz="1600" b="0" i="0" u="none" strike="noStrike" cap="none" normalizeH="0" baseline="0" dirty="0" smtClean="0">
                          <a:ln>
                            <a:noFill/>
                          </a:ln>
                          <a:solidFill>
                            <a:sysClr val="windowText" lastClr="000000"/>
                          </a:solidFill>
                          <a:effectLst/>
                          <a:latin typeface="+mn-lt"/>
                          <a:ea typeface="ＭＳ Ｐゴシック" charset="-128"/>
                        </a:rPr>
                        <a:t>TFTP </a:t>
                      </a:r>
                      <a:r>
                        <a:rPr kumimoji="1" lang="ja-JP" altLang="en-US" sz="1600" b="0" i="0" u="none" strike="noStrike" cap="none" normalizeH="0" baseline="0" dirty="0" smtClean="0">
                          <a:ln>
                            <a:noFill/>
                          </a:ln>
                          <a:solidFill>
                            <a:sysClr val="windowText" lastClr="000000"/>
                          </a:solidFill>
                          <a:effectLst/>
                          <a:latin typeface="+mn-lt"/>
                          <a:ea typeface="ＭＳ Ｐゴシック" charset="-128"/>
                        </a:rPr>
                        <a:t>のダウンロードである．</a:t>
                      </a:r>
                    </a:p>
                  </a:txBody>
                  <a:tcPr horzOverflow="overflow">
                    <a:solidFill>
                      <a:schemeClr val="accent1">
                        <a:lumMod val="40000"/>
                        <a:lumOff val="6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テクノロジー">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テクノロジー">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5051</TotalTime>
  <Words>1347</Words>
  <Application>Microsoft Office PowerPoint</Application>
  <PresentationFormat>画面に合わせる (4:3)</PresentationFormat>
  <Paragraphs>478</Paragraphs>
  <Slides>27</Slides>
  <Notes>12</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テクノロジー</vt:lpstr>
      <vt:lpstr>パケットキャプチャーから感染種類を判定する発見的手法について</vt:lpstr>
      <vt:lpstr>連携感染</vt:lpstr>
      <vt:lpstr>研究目的</vt:lpstr>
      <vt:lpstr>研究の問題点</vt:lpstr>
      <vt:lpstr>MWリスト</vt:lpstr>
      <vt:lpstr>MWリスト</vt:lpstr>
      <vt:lpstr>我々のアプローチ:発見的手法</vt:lpstr>
      <vt:lpstr>特徴量抽出</vt:lpstr>
      <vt:lpstr>145スロットから発見したルール一覧</vt:lpstr>
      <vt:lpstr>連携感染のルール一覧</vt:lpstr>
      <vt:lpstr>タイムチャート</vt:lpstr>
      <vt:lpstr>表6: 連携感染例</vt:lpstr>
      <vt:lpstr>DLサーバーの特徴</vt:lpstr>
      <vt:lpstr>表7: Rule2d PE_VIRUT.AV の第1，2 オクテットが同じあて先IP でスキャンする</vt:lpstr>
      <vt:lpstr>Rule1b. JOINとポートスキャン開始時間の遅延</vt:lpstr>
      <vt:lpstr>表8: 連携感染パターン</vt:lpstr>
      <vt:lpstr>ルールの精度</vt:lpstr>
      <vt:lpstr>感染判定のアルゴリズム</vt:lpstr>
      <vt:lpstr>表9: 感染判定の精度</vt:lpstr>
      <vt:lpstr>MW名の判定</vt:lpstr>
      <vt:lpstr>感染後の未来予測</vt:lpstr>
      <vt:lpstr>MWScupの結果</vt:lpstr>
      <vt:lpstr>考察</vt:lpstr>
      <vt:lpstr>結論</vt:lpstr>
      <vt:lpstr>スライド 25</vt:lpstr>
      <vt:lpstr>スライド 26</vt:lpstr>
      <vt:lpstr>我々のアプローチ:発見的手法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パケットキャプチャーから感染種類を判定する発見的手法について</dc:title>
  <dc:creator>mulberry</dc:creator>
  <cp:lastModifiedBy>scanners</cp:lastModifiedBy>
  <cp:revision>333</cp:revision>
  <dcterms:created xsi:type="dcterms:W3CDTF">2009-09-18T03:10:32Z</dcterms:created>
  <dcterms:modified xsi:type="dcterms:W3CDTF">2009-10-27T01:02:05Z</dcterms:modified>
</cp:coreProperties>
</file>